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2"/>
  </p:notesMasterIdLst>
  <p:sldIdLst>
    <p:sldId id="262" r:id="rId2"/>
    <p:sldId id="419" r:id="rId3"/>
    <p:sldId id="321" r:id="rId4"/>
    <p:sldId id="402" r:id="rId5"/>
    <p:sldId id="403" r:id="rId6"/>
    <p:sldId id="404" r:id="rId7"/>
    <p:sldId id="405" r:id="rId8"/>
    <p:sldId id="406" r:id="rId9"/>
    <p:sldId id="407" r:id="rId10"/>
    <p:sldId id="408" r:id="rId11"/>
    <p:sldId id="409" r:id="rId12"/>
    <p:sldId id="411" r:id="rId13"/>
    <p:sldId id="412" r:id="rId14"/>
    <p:sldId id="413" r:id="rId15"/>
    <p:sldId id="414" r:id="rId16"/>
    <p:sldId id="415" r:id="rId17"/>
    <p:sldId id="416" r:id="rId18"/>
    <p:sldId id="521" r:id="rId19"/>
    <p:sldId id="522" r:id="rId20"/>
    <p:sldId id="524" r:id="rId21"/>
    <p:sldId id="523" r:id="rId22"/>
    <p:sldId id="343" r:id="rId23"/>
    <p:sldId id="346" r:id="rId24"/>
    <p:sldId id="349" r:id="rId25"/>
    <p:sldId id="351" r:id="rId26"/>
    <p:sldId id="359" r:id="rId27"/>
    <p:sldId id="361" r:id="rId28"/>
    <p:sldId id="526" r:id="rId29"/>
    <p:sldId id="353" r:id="rId30"/>
    <p:sldId id="527" r:id="rId3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默认节" id="{0A5349CE-41CF-46B3-B707-7316BC96BF9A}">
          <p14:sldIdLst>
            <p14:sldId id="262"/>
            <p14:sldId id="419"/>
            <p14:sldId id="321"/>
            <p14:sldId id="402"/>
            <p14:sldId id="403"/>
            <p14:sldId id="404"/>
            <p14:sldId id="405"/>
            <p14:sldId id="406"/>
            <p14:sldId id="407"/>
            <p14:sldId id="408"/>
            <p14:sldId id="409"/>
            <p14:sldId id="411"/>
            <p14:sldId id="412"/>
            <p14:sldId id="413"/>
            <p14:sldId id="414"/>
            <p14:sldId id="415"/>
            <p14:sldId id="416"/>
            <p14:sldId id="521"/>
            <p14:sldId id="522"/>
            <p14:sldId id="524"/>
            <p14:sldId id="523"/>
            <p14:sldId id="343"/>
            <p14:sldId id="346"/>
            <p14:sldId id="349"/>
            <p14:sldId id="351"/>
            <p14:sldId id="359"/>
            <p14:sldId id="361"/>
            <p14:sldId id="526"/>
            <p14:sldId id="353"/>
            <p14:sldId id="518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260">
          <p15:clr>
            <a:srgbClr val="A4A3A4"/>
          </p15:clr>
        </p15:guide>
        <p15:guide id="2" pos="376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-126" y="-84"/>
      </p:cViewPr>
      <p:guideLst>
        <p:guide orient="horz" pos="2260"/>
        <p:guide pos="37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97917E-AA9C-4E1C-B43E-D55871A05F89}" type="datetimeFigureOut">
              <a:rPr lang="zh-CN" altLang="en-US" smtClean="0"/>
              <a:pPr/>
              <a:t>2019/4/24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B43D53-75F2-48D8-A1DC-BE6A8C3089E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21391-8CFF-4A4C-AB73-F49A234A20C9}" type="datetimeFigureOut">
              <a:rPr lang="zh-CN" altLang="en-US" smtClean="0"/>
              <a:pPr/>
              <a:t>2019/4/24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01093-12A7-4971-AE5D-182785139FC7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7" name="图片 6" descr="43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-379656"/>
            <a:ext cx="12192000" cy="761731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21391-8CFF-4A4C-AB73-F49A234A20C9}" type="datetimeFigureOut">
              <a:rPr lang="zh-CN" altLang="en-US" smtClean="0"/>
              <a:pPr/>
              <a:t>2019/4/24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01093-12A7-4971-AE5D-182785139FC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&#10;文本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21391-8CFF-4A4C-AB73-F49A234A20C9}" type="datetimeFigureOut">
              <a:rPr lang="zh-CN" altLang="en-US" smtClean="0"/>
              <a:pPr/>
              <a:t>2019/4/24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01093-12A7-4971-AE5D-182785139FC7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7" name="图片 6" descr="19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-379656"/>
            <a:ext cx="12192000" cy="761731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21391-8CFF-4A4C-AB73-F49A234A20C9}" type="datetimeFigureOut">
              <a:rPr lang="zh-CN" altLang="en-US" smtClean="0"/>
              <a:pPr/>
              <a:t>2019/4/24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01093-12A7-4971-AE5D-182785139FC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21391-8CFF-4A4C-AB73-F49A234A20C9}" type="datetimeFigureOut">
              <a:rPr lang="zh-CN" altLang="en-US" smtClean="0"/>
              <a:pPr/>
              <a:t>2019/4/24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01093-12A7-4971-AE5D-182785139FC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21391-8CFF-4A4C-AB73-F49A234A20C9}" type="datetimeFigureOut">
              <a:rPr lang="zh-CN" altLang="en-US" smtClean="0"/>
              <a:pPr/>
              <a:t>2019/4/24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01093-12A7-4971-AE5D-182785139FC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21391-8CFF-4A4C-AB73-F49A234A20C9}" type="datetimeFigureOut">
              <a:rPr lang="zh-CN" altLang="en-US" smtClean="0"/>
              <a:pPr/>
              <a:t>2019/4/24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01093-12A7-4971-AE5D-182785139FC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21391-8CFF-4A4C-AB73-F49A234A20C9}" type="datetimeFigureOut">
              <a:rPr lang="zh-CN" altLang="en-US" smtClean="0"/>
              <a:pPr/>
              <a:t>2019/4/24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01093-12A7-4971-AE5D-182785139FC7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5" name="图片 4" descr="19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-379656"/>
            <a:ext cx="12192000" cy="761731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21391-8CFF-4A4C-AB73-F49A234A20C9}" type="datetimeFigureOut">
              <a:rPr lang="zh-CN" altLang="en-US" smtClean="0"/>
              <a:pPr/>
              <a:t>2019/4/24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01093-12A7-4971-AE5D-182785139FC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21391-8CFF-4A4C-AB73-F49A234A20C9}" type="datetimeFigureOut">
              <a:rPr lang="zh-CN" altLang="en-US" smtClean="0"/>
              <a:pPr/>
              <a:t>2019/4/24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01093-12A7-4971-AE5D-182785139FC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C21391-8CFF-4A4C-AB73-F49A234A20C9}" type="datetimeFigureOut">
              <a:rPr lang="zh-CN" altLang="en-US" smtClean="0"/>
              <a:pPr/>
              <a:t>2019/4/24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601093-12A7-4971-AE5D-182785139FC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39350" y="1916833"/>
            <a:ext cx="10839485" cy="1851025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zh-CN" altLang="en-US" sz="8000" b="1" dirty="0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8000" b="1" dirty="0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8000" b="1" dirty="0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章</a:t>
            </a:r>
            <a:r>
              <a:rPr lang="en-US" altLang="zh-CN" sz="8000" b="1" dirty="0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/>
            </a:r>
            <a:br>
              <a:rPr lang="en-US" altLang="zh-CN" sz="8000" b="1" dirty="0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en-US" altLang="zh-CN" sz="8000" b="1" dirty="0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Java</a:t>
            </a:r>
            <a:r>
              <a:rPr lang="zh-CN" altLang="en-US" sz="8000" b="1" dirty="0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基本语法</a:t>
            </a:r>
            <a:r>
              <a:rPr lang="en-US" altLang="zh-CN" sz="8000" b="1" dirty="0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endParaRPr lang="zh-CN" altLang="zh-CN" sz="8000" b="1" dirty="0">
              <a:solidFill>
                <a:srgbClr val="00B05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TextBox 3"/>
          <p:cNvSpPr>
            <a:spLocks noChangeArrowheads="1"/>
          </p:cNvSpPr>
          <p:nvPr/>
        </p:nvSpPr>
        <p:spPr bwMode="auto">
          <a:xfrm>
            <a:off x="7830820" y="4365625"/>
            <a:ext cx="2649855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endParaRPr lang="zh-CN" altLang="en-US" sz="32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微软雅黑" panose="020B0503020204020204" charset="-122"/>
              <a:ea typeface="微软雅黑" panose="020B0503020204020204" charset="-122"/>
              <a:cs typeface="Arial Unicode MS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618" name="Rectangle 2"/>
          <p:cNvSpPr>
            <a:spLocks noGrp="1" noChangeArrowheads="1"/>
          </p:cNvSpPr>
          <p:nvPr>
            <p:ph type="title"/>
          </p:nvPr>
        </p:nvSpPr>
        <p:spPr>
          <a:xfrm>
            <a:off x="403674" y="241547"/>
            <a:ext cx="6213343" cy="767008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b="1" dirty="0">
                <a:latin typeface="+mn-lt"/>
                <a:ea typeface="宋体" panose="02010600030101010101" pitchFamily="2" charset="-122"/>
                <a:cs typeface="Times New Roman" panose="02020603050405020304" pitchFamily="18" charset="0"/>
              </a:rPr>
              <a:t>do-while </a:t>
            </a:r>
            <a:r>
              <a:rPr lang="zh-CN" altLang="en-US" b="1" dirty="0">
                <a:latin typeface="+mn-lt"/>
                <a:ea typeface="宋体" panose="02010600030101010101" pitchFamily="2" charset="-122"/>
                <a:cs typeface="Times New Roman" panose="02020603050405020304" pitchFamily="18" charset="0"/>
              </a:rPr>
              <a:t>循环语句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5360" y="1340768"/>
            <a:ext cx="11713301" cy="5256584"/>
          </a:xfrm>
          <a:noFill/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l"/>
            </a:pPr>
            <a:r>
              <a:rPr lang="zh-CN" altLang="en-US" b="1" dirty="0">
                <a:ea typeface="宋体" panose="02010600030101010101" pitchFamily="2" charset="-122"/>
                <a:cs typeface="Times New Roman" panose="02020603050405020304" pitchFamily="18" charset="0"/>
              </a:rPr>
              <a:t>语法格式</a:t>
            </a:r>
          </a:p>
          <a:p>
            <a:pPr algn="just" eaLnBrk="1" hangingPunct="1">
              <a:lnSpc>
                <a:spcPct val="90000"/>
              </a:lnSpc>
              <a:buClr>
                <a:srgbClr val="000000"/>
              </a:buClr>
              <a:buFontTx/>
              <a:buNone/>
            </a:pPr>
            <a:r>
              <a:rPr lang="zh-CN" altLang="en-US" sz="1800" b="1" dirty="0">
                <a:ea typeface="宋体" panose="02010600030101010101" pitchFamily="2" charset="-122"/>
                <a:cs typeface="Times New Roman" panose="02020603050405020304" pitchFamily="18" charset="0"/>
              </a:rPr>
              <a:t>		</a:t>
            </a:r>
            <a:r>
              <a:rPr lang="en-US" altLang="zh-CN" sz="2400" b="1" dirty="0">
                <a:ea typeface="宋体" panose="02010600030101010101" pitchFamily="2" charset="-122"/>
                <a:cs typeface="Times New Roman" panose="02020603050405020304" pitchFamily="18" charset="0"/>
              </a:rPr>
              <a:t>[</a:t>
            </a:r>
            <a:r>
              <a:rPr lang="zh-CN" altLang="en-US" sz="2400" b="1" dirty="0">
                <a:ea typeface="宋体" panose="02010600030101010101" pitchFamily="2" charset="-122"/>
                <a:cs typeface="Times New Roman" panose="02020603050405020304" pitchFamily="18" charset="0"/>
              </a:rPr>
              <a:t>初始化语句</a:t>
            </a:r>
            <a:r>
              <a:rPr lang="en-US" altLang="zh-CN" sz="2400" b="1" dirty="0">
                <a:ea typeface="宋体" panose="02010600030101010101" pitchFamily="2" charset="-122"/>
                <a:cs typeface="Times New Roman" panose="02020603050405020304" pitchFamily="18" charset="0"/>
              </a:rPr>
              <a:t>]</a:t>
            </a:r>
          </a:p>
          <a:p>
            <a:pPr algn="just" eaLnBrk="1" hangingPunct="1">
              <a:lnSpc>
                <a:spcPct val="90000"/>
              </a:lnSpc>
              <a:buClr>
                <a:srgbClr val="000000"/>
              </a:buClr>
              <a:buFontTx/>
              <a:buNone/>
            </a:pPr>
            <a:r>
              <a:rPr lang="en-US" altLang="zh-CN" sz="2400" b="1" dirty="0">
                <a:ea typeface="宋体" panose="02010600030101010101" pitchFamily="2" charset="-122"/>
                <a:cs typeface="Times New Roman" panose="02020603050405020304" pitchFamily="18" charset="0"/>
              </a:rPr>
              <a:t>		do</a:t>
            </a:r>
            <a:r>
              <a:rPr lang="zh-CN" altLang="en-US" sz="2400" b="1" dirty="0">
                <a:ea typeface="宋体" panose="02010600030101010101" pitchFamily="2" charset="-122"/>
                <a:cs typeface="Times New Roman" panose="02020603050405020304" pitchFamily="18" charset="0"/>
              </a:rPr>
              <a:t>｛</a:t>
            </a:r>
          </a:p>
          <a:p>
            <a:pPr algn="just" eaLnBrk="1" hangingPunct="1">
              <a:lnSpc>
                <a:spcPct val="90000"/>
              </a:lnSpc>
              <a:buClr>
                <a:srgbClr val="000000"/>
              </a:buClr>
              <a:buFontTx/>
              <a:buNone/>
            </a:pPr>
            <a:r>
              <a:rPr lang="zh-CN" altLang="en-US" sz="2400" b="1" dirty="0">
                <a:ea typeface="宋体" panose="02010600030101010101" pitchFamily="2" charset="-122"/>
                <a:cs typeface="Times New Roman" panose="02020603050405020304" pitchFamily="18" charset="0"/>
              </a:rPr>
              <a:t>	        	语句或语句块</a:t>
            </a:r>
            <a:r>
              <a:rPr lang="en-US" altLang="zh-CN" sz="2400" b="1" dirty="0">
                <a:ea typeface="宋体" panose="02010600030101010101" pitchFamily="2" charset="-122"/>
                <a:cs typeface="Times New Roman" panose="02020603050405020304" pitchFamily="18" charset="0"/>
              </a:rPr>
              <a:t>;</a:t>
            </a:r>
          </a:p>
          <a:p>
            <a:pPr algn="just" eaLnBrk="1" hangingPunct="1">
              <a:lnSpc>
                <a:spcPct val="90000"/>
              </a:lnSpc>
              <a:buClr>
                <a:srgbClr val="000000"/>
              </a:buClr>
              <a:buFontTx/>
              <a:buNone/>
            </a:pPr>
            <a:r>
              <a:rPr lang="en-US" altLang="zh-CN" sz="2400" b="1" dirty="0">
                <a:ea typeface="宋体" panose="02010600030101010101" pitchFamily="2" charset="-122"/>
                <a:cs typeface="Times New Roman" panose="02020603050405020304" pitchFamily="18" charset="0"/>
              </a:rPr>
              <a:t>		        [</a:t>
            </a:r>
            <a:r>
              <a:rPr lang="zh-CN" altLang="en-US" sz="2400" b="1" dirty="0">
                <a:ea typeface="宋体" panose="02010600030101010101" pitchFamily="2" charset="-122"/>
                <a:cs typeface="Times New Roman" panose="02020603050405020304" pitchFamily="18" charset="0"/>
              </a:rPr>
              <a:t>更改语句</a:t>
            </a:r>
            <a:r>
              <a:rPr lang="en-US" altLang="zh-CN" sz="2400" b="1" dirty="0">
                <a:ea typeface="宋体" panose="02010600030101010101" pitchFamily="2" charset="-122"/>
                <a:cs typeface="Times New Roman" panose="02020603050405020304" pitchFamily="18" charset="0"/>
              </a:rPr>
              <a:t>;]</a:t>
            </a:r>
          </a:p>
          <a:p>
            <a:pPr algn="just" eaLnBrk="1" hangingPunct="1">
              <a:lnSpc>
                <a:spcPct val="90000"/>
              </a:lnSpc>
              <a:buClr>
                <a:srgbClr val="000000"/>
              </a:buClr>
              <a:buFontTx/>
              <a:buNone/>
            </a:pPr>
            <a:r>
              <a:rPr lang="en-US" altLang="zh-CN" sz="2400" b="1" dirty="0">
                <a:ea typeface="宋体" panose="02010600030101010101" pitchFamily="2" charset="-122"/>
                <a:cs typeface="Times New Roman" panose="02020603050405020304" pitchFamily="18" charset="0"/>
              </a:rPr>
              <a:t>		</a:t>
            </a:r>
            <a:r>
              <a:rPr lang="zh-CN" altLang="en-US" sz="2400" b="1" dirty="0">
                <a:ea typeface="宋体" panose="02010600030101010101" pitchFamily="2" charset="-122"/>
                <a:cs typeface="Times New Roman" panose="02020603050405020304" pitchFamily="18" charset="0"/>
              </a:rPr>
              <a:t>｝</a:t>
            </a:r>
            <a:r>
              <a:rPr lang="en-US" altLang="zh-CN" sz="2400" b="1" dirty="0">
                <a:ea typeface="宋体" panose="02010600030101010101" pitchFamily="2" charset="-122"/>
                <a:cs typeface="Times New Roman" panose="02020603050405020304" pitchFamily="18" charset="0"/>
              </a:rPr>
              <a:t>while(</a:t>
            </a:r>
            <a:r>
              <a:rPr lang="zh-CN" altLang="en-US" sz="2400" b="1" dirty="0">
                <a:ea typeface="宋体" panose="02010600030101010101" pitchFamily="2" charset="-122"/>
                <a:cs typeface="Times New Roman" panose="02020603050405020304" pitchFamily="18" charset="0"/>
              </a:rPr>
              <a:t>布尔值测试表达式</a:t>
            </a:r>
            <a:r>
              <a:rPr lang="en-US" altLang="zh-CN" sz="2400" b="1" dirty="0">
                <a:ea typeface="宋体" panose="02010600030101010101" pitchFamily="2" charset="-122"/>
                <a:cs typeface="Times New Roman" panose="02020603050405020304" pitchFamily="18" charset="0"/>
              </a:rPr>
              <a:t>); </a:t>
            </a:r>
          </a:p>
          <a:p>
            <a:pPr eaLnBrk="1" hangingPunct="1">
              <a:lnSpc>
                <a:spcPct val="170000"/>
              </a:lnSpc>
              <a:buClr>
                <a:schemeClr val="tx1"/>
              </a:buClr>
              <a:buFont typeface="Wingdings" panose="05000000000000000000" pitchFamily="2" charset="2"/>
              <a:buChar char="l"/>
            </a:pPr>
            <a:r>
              <a:rPr lang="zh-CN" altLang="en-US" b="1" dirty="0">
                <a:ea typeface="宋体" panose="02010600030101010101" pitchFamily="2" charset="-122"/>
                <a:cs typeface="Times New Roman" panose="02020603050405020304" pitchFamily="18" charset="0"/>
              </a:rPr>
              <a:t>应用举例</a:t>
            </a:r>
          </a:p>
          <a:p>
            <a:pPr algn="just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zh-CN" altLang="en-US" sz="1600" b="1" dirty="0">
                <a:ea typeface="宋体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lang="zh-CN" altLang="en-US" sz="1800" b="1" dirty="0">
                <a:ea typeface="宋体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lang="en-US" altLang="zh-CN" sz="2600" b="1" dirty="0">
                <a:ea typeface="宋体" panose="02010600030101010101" pitchFamily="2" charset="-122"/>
                <a:cs typeface="Times New Roman" panose="02020603050405020304" pitchFamily="18" charset="0"/>
              </a:rPr>
              <a:t>public class </a:t>
            </a:r>
            <a:r>
              <a:rPr lang="en-US" altLang="zh-CN" sz="2600" b="1" dirty="0" err="1">
                <a:ea typeface="宋体" panose="02010600030101010101" pitchFamily="2" charset="-122"/>
                <a:cs typeface="Times New Roman" panose="02020603050405020304" pitchFamily="18" charset="0"/>
              </a:rPr>
              <a:t>WhileLoop</a:t>
            </a:r>
            <a:r>
              <a:rPr lang="en-US" altLang="zh-CN" sz="2600" b="1" dirty="0">
                <a:ea typeface="宋体" panose="02010600030101010101" pitchFamily="2" charset="-122"/>
                <a:cs typeface="Times New Roman" panose="02020603050405020304" pitchFamily="18" charset="0"/>
              </a:rPr>
              <a:t> {</a:t>
            </a:r>
          </a:p>
          <a:p>
            <a:pPr algn="just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CN" sz="2600" b="1" dirty="0">
                <a:ea typeface="宋体" panose="02010600030101010101" pitchFamily="2" charset="-122"/>
                <a:cs typeface="Times New Roman" panose="02020603050405020304" pitchFamily="18" charset="0"/>
              </a:rPr>
              <a:t>		        public static void main(String </a:t>
            </a:r>
            <a:r>
              <a:rPr lang="en-US" altLang="zh-CN" sz="2600" b="1" dirty="0" err="1">
                <a:ea typeface="宋体" panose="02010600030101010101" pitchFamily="2" charset="-122"/>
                <a:cs typeface="Times New Roman" panose="02020603050405020304" pitchFamily="18" charset="0"/>
              </a:rPr>
              <a:t>args</a:t>
            </a:r>
            <a:r>
              <a:rPr lang="en-US" altLang="zh-CN" sz="2600" b="1" dirty="0">
                <a:ea typeface="宋体" panose="02010600030101010101" pitchFamily="2" charset="-122"/>
                <a:cs typeface="Times New Roman" panose="02020603050405020304" pitchFamily="18" charset="0"/>
              </a:rPr>
              <a:t>[]){</a:t>
            </a:r>
          </a:p>
          <a:p>
            <a:pPr algn="just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CN" sz="2600" b="1" dirty="0">
                <a:ea typeface="宋体" panose="02010600030101010101" pitchFamily="2" charset="-122"/>
                <a:cs typeface="Times New Roman" panose="02020603050405020304" pitchFamily="18" charset="0"/>
              </a:rPr>
              <a:t>        		  </a:t>
            </a:r>
            <a:r>
              <a:rPr lang="en-US" altLang="zh-CN" sz="2600" b="1" dirty="0" err="1">
                <a:ea typeface="宋体" panose="02010600030101010101" pitchFamily="2" charset="-122"/>
                <a:cs typeface="Times New Roman" panose="02020603050405020304" pitchFamily="18" charset="0"/>
              </a:rPr>
              <a:t>int</a:t>
            </a:r>
            <a:r>
              <a:rPr lang="en-US" altLang="zh-CN" sz="2600" b="1" dirty="0">
                <a:ea typeface="宋体" panose="02010600030101010101" pitchFamily="2" charset="-122"/>
                <a:cs typeface="Times New Roman" panose="02020603050405020304" pitchFamily="18" charset="0"/>
              </a:rPr>
              <a:t> result = 0,  i=1;</a:t>
            </a:r>
          </a:p>
          <a:p>
            <a:pPr algn="just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CN" sz="2600" b="1" dirty="0">
                <a:ea typeface="宋体" panose="02010600030101010101" pitchFamily="2" charset="-122"/>
                <a:cs typeface="Times New Roman" panose="02020603050405020304" pitchFamily="18" charset="0"/>
              </a:rPr>
              <a:t>			        do{</a:t>
            </a:r>
          </a:p>
          <a:p>
            <a:pPr algn="just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CN" sz="2600" b="1" dirty="0">
                <a:ea typeface="宋体" panose="02010600030101010101" pitchFamily="2" charset="-122"/>
                <a:cs typeface="Times New Roman" panose="02020603050405020304" pitchFamily="18" charset="0"/>
              </a:rPr>
              <a:t>			        	   result += i;</a:t>
            </a:r>
          </a:p>
          <a:p>
            <a:pPr algn="just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CN" sz="2600" b="1" dirty="0">
                <a:ea typeface="宋体" panose="02010600030101010101" pitchFamily="2" charset="-122"/>
                <a:cs typeface="Times New Roman" panose="02020603050405020304" pitchFamily="18" charset="0"/>
              </a:rPr>
              <a:t>           		       	   i++;</a:t>
            </a:r>
          </a:p>
          <a:p>
            <a:pPr algn="just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CN" sz="2600" b="1" dirty="0">
                <a:ea typeface="宋体" panose="02010600030101010101" pitchFamily="2" charset="-122"/>
                <a:cs typeface="Times New Roman" panose="02020603050405020304" pitchFamily="18" charset="0"/>
              </a:rPr>
              <a:t>				 }while(i&lt;=100);</a:t>
            </a:r>
          </a:p>
          <a:p>
            <a:pPr algn="just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CN" sz="2600" b="1" dirty="0">
                <a:ea typeface="宋体" panose="02010600030101010101" pitchFamily="2" charset="-122"/>
                <a:cs typeface="Times New Roman" panose="02020603050405020304" pitchFamily="18" charset="0"/>
              </a:rPr>
              <a:t>			 </a:t>
            </a:r>
            <a:r>
              <a:rPr lang="en-US" altLang="zh-CN" sz="2600" b="1" dirty="0" err="1">
                <a:ea typeface="宋体" panose="02010600030101010101" pitchFamily="2" charset="-122"/>
                <a:cs typeface="Times New Roman" panose="02020603050405020304" pitchFamily="18" charset="0"/>
              </a:rPr>
              <a:t>System.out.println</a:t>
            </a:r>
            <a:r>
              <a:rPr lang="en-US" altLang="zh-CN" sz="2600" b="1" dirty="0">
                <a:ea typeface="宋体" panose="02010600030101010101" pitchFamily="2" charset="-122"/>
                <a:cs typeface="Times New Roman" panose="02020603050405020304" pitchFamily="18" charset="0"/>
              </a:rPr>
              <a:t>("result=" + result);</a:t>
            </a:r>
          </a:p>
          <a:p>
            <a:pPr algn="just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CN" sz="2600" b="1" dirty="0">
                <a:ea typeface="宋体" panose="02010600030101010101" pitchFamily="2" charset="-122"/>
                <a:cs typeface="Times New Roman" panose="02020603050405020304" pitchFamily="18" charset="0"/>
              </a:rPr>
              <a:t>		       }</a:t>
            </a:r>
          </a:p>
          <a:p>
            <a:pPr algn="just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CN" sz="2600" b="1" dirty="0">
                <a:ea typeface="宋体" panose="02010600030101010101" pitchFamily="2" charset="-122"/>
                <a:cs typeface="Times New Roman" panose="02020603050405020304" pitchFamily="18" charset="0"/>
              </a:rPr>
              <a:t>		} 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31371" y="447369"/>
            <a:ext cx="5376597" cy="792088"/>
          </a:xfrm>
          <a:noFill/>
        </p:spPr>
        <p:txBody>
          <a:bodyPr>
            <a:normAutofit/>
          </a:bodyPr>
          <a:lstStyle/>
          <a:p>
            <a:pPr eaLnBrk="1" hangingPunct="1"/>
            <a:r>
              <a:rPr lang="zh-CN" altLang="en-US" b="1" dirty="0">
                <a:latin typeface="+mn-lt"/>
                <a:ea typeface="宋体" panose="02010600030101010101" pitchFamily="2" charset="-122"/>
                <a:cs typeface="Times New Roman" panose="02020603050405020304" pitchFamily="18" charset="0"/>
              </a:rPr>
              <a:t>循环语句练习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10" y="1643051"/>
            <a:ext cx="11618383" cy="2879725"/>
          </a:xfrm>
          <a:noFill/>
        </p:spPr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Char char="l"/>
            </a:pPr>
            <a:r>
              <a:rPr lang="zh-CN" altLang="en-US" sz="2600" dirty="0">
                <a:ea typeface="宋体" panose="02010600030101010101" pitchFamily="2" charset="-122"/>
                <a:cs typeface="Times New Roman" panose="02020603050405020304" pitchFamily="18" charset="0"/>
              </a:rPr>
              <a:t>编写程序一：求</a:t>
            </a:r>
            <a:r>
              <a:rPr lang="en-US" altLang="zh-CN" sz="2600" dirty="0"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600" dirty="0">
                <a:ea typeface="宋体" panose="02010600030101010101" pitchFamily="2" charset="-122"/>
                <a:cs typeface="Times New Roman" panose="02020603050405020304" pitchFamily="18" charset="0"/>
              </a:rPr>
              <a:t>到</a:t>
            </a:r>
            <a:r>
              <a:rPr lang="en-US" altLang="zh-CN" sz="2600" dirty="0">
                <a:ea typeface="宋体" panose="02010600030101010101" pitchFamily="2" charset="-122"/>
                <a:cs typeface="Times New Roman" panose="02020603050405020304" pitchFamily="18" charset="0"/>
              </a:rPr>
              <a:t>100</a:t>
            </a:r>
            <a:r>
              <a:rPr lang="zh-CN" altLang="en-US" sz="2600" dirty="0">
                <a:ea typeface="宋体" panose="02010600030101010101" pitchFamily="2" charset="-122"/>
                <a:cs typeface="Times New Roman" panose="02020603050405020304" pitchFamily="18" charset="0"/>
              </a:rPr>
              <a:t>之间所有偶数的和。用</a:t>
            </a:r>
            <a:r>
              <a:rPr lang="en-US" altLang="zh-CN" sz="2600" dirty="0">
                <a:ea typeface="宋体" panose="02010600030101010101" pitchFamily="2" charset="-122"/>
                <a:cs typeface="Times New Roman" panose="02020603050405020304" pitchFamily="18" charset="0"/>
              </a:rPr>
              <a:t>for</a:t>
            </a:r>
            <a:r>
              <a:rPr lang="zh-CN" altLang="en-US" sz="2600" dirty="0">
                <a:ea typeface="宋体" panose="02010600030101010101" pitchFamily="2" charset="-122"/>
                <a:cs typeface="Times New Roman" panose="02020603050405020304" pitchFamily="18" charset="0"/>
              </a:rPr>
              <a:t>和</a:t>
            </a:r>
            <a:r>
              <a:rPr lang="en-US" altLang="zh-CN" sz="2600" dirty="0">
                <a:ea typeface="宋体" panose="02010600030101010101" pitchFamily="2" charset="-122"/>
                <a:cs typeface="Times New Roman" panose="02020603050405020304" pitchFamily="18" charset="0"/>
              </a:rPr>
              <a:t>while</a:t>
            </a:r>
            <a:r>
              <a:rPr lang="zh-CN" altLang="en-US" sz="2600" dirty="0">
                <a:ea typeface="宋体" panose="02010600030101010101" pitchFamily="2" charset="-122"/>
                <a:cs typeface="Times New Roman" panose="02020603050405020304" pitchFamily="18" charset="0"/>
              </a:rPr>
              <a:t>语句分别完成。</a:t>
            </a:r>
            <a:endParaRPr lang="en-US" altLang="zh-CN" sz="2600" dirty="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endParaRPr lang="zh-CN" altLang="en-US" sz="2600" dirty="0"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1371" y="4941169"/>
            <a:ext cx="114252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ea typeface="宋体" panose="02010600030101010101" pitchFamily="2" charset="-122"/>
                <a:cs typeface="Times New Roman" panose="02020603050405020304" pitchFamily="18" charset="0"/>
              </a:rPr>
              <a:t>补充：</a:t>
            </a:r>
            <a:endParaRPr lang="en-US" altLang="zh-CN" sz="2400" b="1" dirty="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zh-CN" altLang="en-US" sz="2400" b="1" dirty="0">
                <a:ea typeface="宋体" panose="02010600030101010101" pitchFamily="2" charset="-122"/>
                <a:cs typeface="Times New Roman" panose="02020603050405020304" pitchFamily="18" charset="0"/>
              </a:rPr>
              <a:t>最简单无限循环格式：</a:t>
            </a:r>
            <a:r>
              <a:rPr lang="en-US" altLang="zh-CN" sz="2400" b="1" dirty="0">
                <a:ea typeface="宋体" panose="02010600030101010101" pitchFamily="2" charset="-122"/>
                <a:cs typeface="Times New Roman" panose="02020603050405020304" pitchFamily="18" charset="0"/>
              </a:rPr>
              <a:t>while(true) , for(;;),</a:t>
            </a:r>
            <a:r>
              <a:rPr lang="zh-CN" altLang="en-US" sz="2400" b="1" dirty="0">
                <a:ea typeface="宋体" panose="02010600030101010101" pitchFamily="2" charset="-122"/>
                <a:cs typeface="Times New Roman" panose="02020603050405020304" pitchFamily="18" charset="0"/>
              </a:rPr>
              <a:t>无限循环存在的原因是并不知道循环多少次，需要根据某些条件，来控制循环。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23392" y="5476896"/>
            <a:ext cx="6624736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1204" name="TextBox 4"/>
          <p:cNvSpPr txBox="1">
            <a:spLocks noChangeArrowheads="1"/>
          </p:cNvSpPr>
          <p:nvPr/>
        </p:nvSpPr>
        <p:spPr bwMode="auto">
          <a:xfrm>
            <a:off x="443431" y="592707"/>
            <a:ext cx="331344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b="1" dirty="0">
                <a:latin typeface="+mn-lt"/>
                <a:ea typeface="宋体" panose="02010600030101010101" pitchFamily="2" charset="-122"/>
                <a:cs typeface="Times New Roman" panose="02020603050405020304" pitchFamily="18" charset="0"/>
              </a:rPr>
              <a:t>嵌套循环</a:t>
            </a:r>
          </a:p>
        </p:txBody>
      </p:sp>
      <p:sp>
        <p:nvSpPr>
          <p:cNvPr id="51205" name="TextBox 5"/>
          <p:cNvSpPr txBox="1">
            <a:spLocks noChangeArrowheads="1"/>
          </p:cNvSpPr>
          <p:nvPr/>
        </p:nvSpPr>
        <p:spPr bwMode="auto">
          <a:xfrm>
            <a:off x="443431" y="1524848"/>
            <a:ext cx="11233248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342900" indent="-342900" eaLnBrk="1" hangingPunct="1">
              <a:buFont typeface="Wingdings" panose="05000000000000000000" pitchFamily="2" charset="2"/>
              <a:buChar char="l"/>
            </a:pPr>
            <a:r>
              <a:rPr lang="zh-CN" altLang="en-US" dirty="0">
                <a:latin typeface="+mn-lt"/>
                <a:ea typeface="宋体" panose="02010600030101010101" pitchFamily="2" charset="-122"/>
                <a:cs typeface="Times New Roman" panose="02020603050405020304" pitchFamily="18" charset="0"/>
              </a:rPr>
              <a:t>将一个循环放在另一个循环体内，就形成了嵌套循环。其中，</a:t>
            </a:r>
            <a:r>
              <a:rPr lang="en-US" altLang="zh-CN" dirty="0">
                <a:latin typeface="+mn-lt"/>
                <a:ea typeface="宋体" panose="02010600030101010101" pitchFamily="2" charset="-122"/>
                <a:cs typeface="Times New Roman" panose="02020603050405020304" pitchFamily="18" charset="0"/>
              </a:rPr>
              <a:t>for ,while ,do…while</a:t>
            </a:r>
            <a:r>
              <a:rPr lang="zh-CN" altLang="en-US" dirty="0">
                <a:latin typeface="+mn-lt"/>
                <a:ea typeface="宋体" panose="02010600030101010101" pitchFamily="2" charset="-122"/>
                <a:cs typeface="Times New Roman" panose="02020603050405020304" pitchFamily="18" charset="0"/>
              </a:rPr>
              <a:t>均可以作为外层循环和内层循环。</a:t>
            </a:r>
            <a:endParaRPr lang="en-US" altLang="zh-CN" dirty="0">
              <a:latin typeface="+mn-lt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 eaLnBrk="1" hangingPunct="1">
              <a:buFont typeface="Wingdings" panose="05000000000000000000" pitchFamily="2" charset="2"/>
              <a:buChar char="l"/>
            </a:pPr>
            <a:endParaRPr lang="en-US" altLang="zh-CN" dirty="0">
              <a:latin typeface="+mn-lt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 eaLnBrk="1" hangingPunct="1">
              <a:buFont typeface="Wingdings" panose="05000000000000000000" pitchFamily="2" charset="2"/>
              <a:buChar char="l"/>
            </a:pPr>
            <a:r>
              <a:rPr lang="zh-CN" altLang="en-US" dirty="0">
                <a:latin typeface="+mn-lt"/>
                <a:ea typeface="宋体" panose="02010600030101010101" pitchFamily="2" charset="-122"/>
                <a:cs typeface="Times New Roman" panose="02020603050405020304" pitchFamily="18" charset="0"/>
              </a:rPr>
              <a:t>实质上，嵌套循环就是把内层循环当成外层循环的循环体。当只有内层循环的循环条件为</a:t>
            </a:r>
            <a:r>
              <a:rPr lang="en-US" altLang="zh-CN" dirty="0">
                <a:latin typeface="+mn-lt"/>
                <a:ea typeface="宋体" panose="02010600030101010101" pitchFamily="2" charset="-122"/>
                <a:cs typeface="Times New Roman" panose="02020603050405020304" pitchFamily="18" charset="0"/>
              </a:rPr>
              <a:t>false</a:t>
            </a:r>
            <a:r>
              <a:rPr lang="zh-CN" altLang="en-US" dirty="0">
                <a:latin typeface="+mn-lt"/>
                <a:ea typeface="宋体" panose="02010600030101010101" pitchFamily="2" charset="-122"/>
                <a:cs typeface="Times New Roman" panose="02020603050405020304" pitchFamily="18" charset="0"/>
              </a:rPr>
              <a:t>时，才会完全跳出内层循环，才可结束外层的当次循环，开始下一次的循环。</a:t>
            </a:r>
            <a:endParaRPr lang="en-US" altLang="zh-CN" dirty="0">
              <a:latin typeface="+mn-lt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 eaLnBrk="1" hangingPunct="1">
              <a:buFont typeface="Wingdings" panose="05000000000000000000" pitchFamily="2" charset="2"/>
              <a:buChar char="l"/>
            </a:pPr>
            <a:endParaRPr lang="en-US" altLang="zh-CN" dirty="0">
              <a:latin typeface="+mn-lt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 eaLnBrk="1" hangingPunct="1">
              <a:buFont typeface="Wingdings" panose="05000000000000000000" pitchFamily="2" charset="2"/>
              <a:buChar char="l"/>
            </a:pPr>
            <a:r>
              <a:rPr lang="zh-CN" altLang="en-US" dirty="0">
                <a:latin typeface="+mn-lt"/>
                <a:ea typeface="宋体" panose="02010600030101010101" pitchFamily="2" charset="-122"/>
                <a:cs typeface="Times New Roman" panose="02020603050405020304" pitchFamily="18" charset="0"/>
              </a:rPr>
              <a:t>设外层循环次数为</a:t>
            </a:r>
            <a:r>
              <a:rPr lang="en-US" altLang="zh-CN" dirty="0">
                <a:latin typeface="+mn-lt"/>
                <a:ea typeface="宋体" panose="02010600030101010101" pitchFamily="2" charset="-122"/>
                <a:cs typeface="Times New Roman" panose="02020603050405020304" pitchFamily="18" charset="0"/>
              </a:rPr>
              <a:t>m</a:t>
            </a:r>
            <a:r>
              <a:rPr lang="zh-CN" altLang="en-US" dirty="0">
                <a:latin typeface="+mn-lt"/>
                <a:ea typeface="宋体" panose="02010600030101010101" pitchFamily="2" charset="-122"/>
                <a:cs typeface="Times New Roman" panose="02020603050405020304" pitchFamily="18" charset="0"/>
              </a:rPr>
              <a:t>次，内层为</a:t>
            </a:r>
            <a:r>
              <a:rPr lang="en-US" altLang="zh-CN" dirty="0">
                <a:latin typeface="+mn-lt"/>
                <a:ea typeface="宋体" panose="02010600030101010101" pitchFamily="2" charset="-122"/>
                <a:cs typeface="Times New Roman" panose="02020603050405020304" pitchFamily="18" charset="0"/>
              </a:rPr>
              <a:t>n</a:t>
            </a:r>
            <a:r>
              <a:rPr lang="zh-CN" altLang="en-US" dirty="0">
                <a:latin typeface="+mn-lt"/>
                <a:ea typeface="宋体" panose="02010600030101010101" pitchFamily="2" charset="-122"/>
                <a:cs typeface="Times New Roman" panose="02020603050405020304" pitchFamily="18" charset="0"/>
              </a:rPr>
              <a:t>次，则内层循环体实际上需要执行</a:t>
            </a:r>
            <a:r>
              <a:rPr lang="en-US" altLang="zh-CN" dirty="0">
                <a:latin typeface="+mn-lt"/>
                <a:ea typeface="宋体" panose="02010600030101010101" pitchFamily="2" charset="-122"/>
                <a:cs typeface="Times New Roman" panose="02020603050405020304" pitchFamily="18" charset="0"/>
              </a:rPr>
              <a:t>m*n=</a:t>
            </a:r>
            <a:r>
              <a:rPr lang="en-US" altLang="zh-CN" dirty="0" err="1">
                <a:latin typeface="+mn-lt"/>
                <a:ea typeface="宋体" panose="02010600030101010101" pitchFamily="2" charset="-122"/>
                <a:cs typeface="Times New Roman" panose="02020603050405020304" pitchFamily="18" charset="0"/>
              </a:rPr>
              <a:t>mn</a:t>
            </a:r>
            <a:r>
              <a:rPr lang="zh-CN" altLang="en-US" dirty="0">
                <a:latin typeface="+mn-lt"/>
                <a:ea typeface="宋体" panose="02010600030101010101" pitchFamily="2" charset="-122"/>
                <a:cs typeface="Times New Roman" panose="02020603050405020304" pitchFamily="18" charset="0"/>
              </a:rPr>
              <a:t>次。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23392" y="5476896"/>
            <a:ext cx="6624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ea typeface="宋体" panose="02010600030101010101" pitchFamily="2" charset="-122"/>
              </a:rPr>
              <a:t>例题：</a:t>
            </a:r>
            <a:r>
              <a:rPr lang="en-US" altLang="zh-CN" sz="2400" b="1" dirty="0">
                <a:ea typeface="宋体" panose="02010600030101010101" pitchFamily="2" charset="-122"/>
              </a:rPr>
              <a:t>1</a:t>
            </a:r>
            <a:r>
              <a:rPr lang="zh-CN" altLang="en-US" sz="2400" b="1" dirty="0">
                <a:ea typeface="宋体" panose="02010600030101010101" pitchFamily="2" charset="-122"/>
              </a:rPr>
              <a:t>）九九乘法表</a:t>
            </a:r>
            <a:endParaRPr lang="en-US" altLang="zh-CN" sz="2400" b="1" dirty="0">
              <a:ea typeface="宋体" panose="02010600030101010101" pitchFamily="2" charset="-122"/>
            </a:endParaRPr>
          </a:p>
          <a:p>
            <a:r>
              <a:rPr lang="en-US" altLang="zh-CN" sz="2400" b="1" dirty="0">
                <a:ea typeface="宋体" panose="02010600030101010101" pitchFamily="2" charset="-122"/>
              </a:rPr>
              <a:t>              2</a:t>
            </a:r>
            <a:r>
              <a:rPr lang="zh-CN" altLang="en-US" sz="2400" b="1" dirty="0">
                <a:ea typeface="宋体" panose="02010600030101010101" pitchFamily="2" charset="-122"/>
              </a:rPr>
              <a:t>）</a:t>
            </a:r>
            <a:r>
              <a:rPr lang="en-US" altLang="zh-CN" sz="2400" b="1" dirty="0">
                <a:ea typeface="宋体" panose="02010600030101010101" pitchFamily="2" charset="-122"/>
              </a:rPr>
              <a:t>1—100</a:t>
            </a:r>
            <a:r>
              <a:rPr lang="zh-CN" altLang="en-US" sz="2400" b="1" dirty="0">
                <a:ea typeface="宋体" panose="02010600030101010101" pitchFamily="2" charset="-122"/>
              </a:rPr>
              <a:t>之间的所有质数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6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21341" y="625789"/>
            <a:ext cx="6453452" cy="720080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b="1" dirty="0">
                <a:latin typeface="+mn-lt"/>
                <a:ea typeface="宋体" panose="02010600030101010101" pitchFamily="2" charset="-122"/>
                <a:cs typeface="Times New Roman" panose="02020603050405020304" pitchFamily="18" charset="0"/>
              </a:rPr>
              <a:t>特殊流程控制语句</a:t>
            </a:r>
            <a:r>
              <a:rPr lang="en-US" altLang="zh-CN" b="1" dirty="0">
                <a:latin typeface="+mn-lt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endParaRPr lang="zh-CN" altLang="en-US" b="1" dirty="0">
              <a:latin typeface="+mn-lt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4417" y="1797030"/>
            <a:ext cx="10752667" cy="4512290"/>
          </a:xfrm>
          <a:noFill/>
        </p:spPr>
        <p:txBody>
          <a:bodyPr>
            <a:normAutofit/>
          </a:bodyPr>
          <a:lstStyle/>
          <a:p>
            <a:pPr marL="0" indent="0" eaLnBrk="1" hangingPunct="1">
              <a:lnSpc>
                <a:spcPct val="90000"/>
              </a:lnSpc>
              <a:buClr>
                <a:schemeClr val="tx1"/>
              </a:buClr>
              <a:buNone/>
            </a:pPr>
            <a:r>
              <a:rPr lang="en-US" altLang="zh-CN" sz="2800" b="1" dirty="0">
                <a:ea typeface="宋体" panose="02010600030101010101" pitchFamily="2" charset="-122"/>
                <a:cs typeface="Times New Roman" panose="02020603050405020304" pitchFamily="18" charset="0"/>
              </a:rPr>
              <a:t>    break </a:t>
            </a:r>
            <a:r>
              <a:rPr lang="zh-CN" altLang="en-US" sz="2800" b="1" dirty="0">
                <a:ea typeface="宋体" panose="02010600030101010101" pitchFamily="2" charset="-122"/>
                <a:cs typeface="Times New Roman" panose="02020603050405020304" pitchFamily="18" charset="0"/>
              </a:rPr>
              <a:t>语句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zh-CN" sz="2400" dirty="0">
                <a:ea typeface="宋体" panose="02010600030101010101" pitchFamily="2" charset="-122"/>
                <a:cs typeface="Times New Roman" panose="02020603050405020304" pitchFamily="18" charset="0"/>
              </a:rPr>
              <a:t>break</a:t>
            </a:r>
            <a:r>
              <a:rPr lang="zh-CN" altLang="en-US" sz="2400" dirty="0">
                <a:ea typeface="宋体" panose="02010600030101010101" pitchFamily="2" charset="-122"/>
                <a:cs typeface="Times New Roman" panose="02020603050405020304" pitchFamily="18" charset="0"/>
              </a:rPr>
              <a:t>语句用于终止某个语句块的执行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en-US" sz="2000" b="1" dirty="0">
                <a:ea typeface="宋体" panose="02010600030101010101" pitchFamily="2" charset="-122"/>
                <a:cs typeface="Times New Roman" panose="02020603050405020304" pitchFamily="18" charset="0"/>
              </a:rPr>
              <a:t>		</a:t>
            </a:r>
            <a:r>
              <a:rPr lang="en-US" altLang="zh-CN" sz="2000" b="1" dirty="0">
                <a:ea typeface="宋体" panose="02010600030101010101" pitchFamily="2" charset="-122"/>
                <a:cs typeface="Times New Roman" panose="02020603050405020304" pitchFamily="18" charset="0"/>
              </a:rPr>
              <a:t>{    ……	 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CN" sz="2000" b="1" dirty="0">
                <a:ea typeface="宋体" panose="02010600030101010101" pitchFamily="2" charset="-122"/>
                <a:cs typeface="Times New Roman" panose="02020603050405020304" pitchFamily="18" charset="0"/>
              </a:rPr>
              <a:t>		     break;</a:t>
            </a:r>
          </a:p>
          <a:p>
            <a:pPr lvl="1" algn="just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CN" sz="2000" b="1" dirty="0">
                <a:ea typeface="宋体" panose="02010600030101010101" pitchFamily="2" charset="-122"/>
                <a:cs typeface="Times New Roman" panose="02020603050405020304" pitchFamily="18" charset="0"/>
              </a:rPr>
              <a:t>		     ……</a:t>
            </a:r>
          </a:p>
          <a:p>
            <a:pPr lvl="1" algn="just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CN" sz="2000" b="1" dirty="0">
                <a:ea typeface="宋体" panose="02010600030101010101" pitchFamily="2" charset="-122"/>
                <a:cs typeface="Times New Roman" panose="02020603050405020304" pitchFamily="18" charset="0"/>
              </a:rPr>
              <a:t>		}</a:t>
            </a:r>
          </a:p>
          <a:p>
            <a:pPr lvl="1" algn="just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CN" sz="2000" b="1" dirty="0">
                <a:solidFill>
                  <a:srgbClr val="FF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break</a:t>
            </a:r>
            <a:r>
              <a:rPr lang="zh-CN" altLang="en-US" sz="2000" b="1" dirty="0">
                <a:solidFill>
                  <a:srgbClr val="FF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终止当前所在的循环</a:t>
            </a:r>
            <a:endParaRPr lang="en-US" altLang="zh-CN" sz="2400" b="1" dirty="0">
              <a:solidFill>
                <a:srgbClr val="FF0000"/>
              </a:solidFill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690" name="Rectangle 2"/>
          <p:cNvSpPr>
            <a:spLocks noGrp="1" noChangeArrowheads="1"/>
          </p:cNvSpPr>
          <p:nvPr>
            <p:ph type="title"/>
          </p:nvPr>
        </p:nvSpPr>
        <p:spPr>
          <a:xfrm>
            <a:off x="734411" y="347958"/>
            <a:ext cx="5733289" cy="887742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b="1" dirty="0">
                <a:latin typeface="+mn-lt"/>
                <a:ea typeface="宋体" panose="02010600030101010101" pitchFamily="2" charset="-122"/>
                <a:cs typeface="Times New Roman" panose="02020603050405020304" pitchFamily="18" charset="0"/>
              </a:rPr>
              <a:t>特殊流程控制语句</a:t>
            </a:r>
            <a:r>
              <a:rPr lang="en-US" altLang="zh-CN" b="1" dirty="0">
                <a:latin typeface="+mn-lt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endParaRPr lang="zh-CN" altLang="en-US" b="1" dirty="0">
              <a:latin typeface="+mn-lt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9667" y="1556792"/>
            <a:ext cx="10945284" cy="4824536"/>
          </a:xfrm>
          <a:noFill/>
        </p:spPr>
        <p:txBody>
          <a:bodyPr>
            <a:normAutofit/>
          </a:bodyPr>
          <a:lstStyle/>
          <a:p>
            <a:pPr marL="0" indent="0" eaLnBrk="1" hangingPunct="1">
              <a:buClr>
                <a:schemeClr val="tx1"/>
              </a:buClr>
              <a:buNone/>
            </a:pPr>
            <a:r>
              <a:rPr lang="en-US" altLang="zh-CN" dirty="0">
                <a:ea typeface="宋体" panose="02010600030101010101" pitchFamily="2" charset="-122"/>
                <a:cs typeface="Times New Roman" panose="02020603050405020304" pitchFamily="18" charset="0"/>
              </a:rPr>
              <a:t>   break </a:t>
            </a:r>
            <a:r>
              <a:rPr lang="zh-CN" altLang="en-US" dirty="0">
                <a:ea typeface="宋体" panose="02010600030101010101" pitchFamily="2" charset="-122"/>
                <a:cs typeface="Times New Roman" panose="02020603050405020304" pitchFamily="18" charset="0"/>
              </a:rPr>
              <a:t>语句用法举例</a:t>
            </a:r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zh-CN" altLang="en-US" sz="2000" b="1" dirty="0">
                <a:ea typeface="宋体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lang="zh-CN" altLang="en-US" sz="2600" dirty="0"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dirty="0">
                <a:ea typeface="宋体" panose="02010600030101010101" pitchFamily="2" charset="-122"/>
                <a:cs typeface="Times New Roman" panose="02020603050405020304" pitchFamily="18" charset="0"/>
              </a:rPr>
              <a:t>public class </a:t>
            </a:r>
            <a:r>
              <a:rPr lang="en-US" altLang="zh-CN" sz="2600" dirty="0" err="1">
                <a:ea typeface="宋体" panose="02010600030101010101" pitchFamily="2" charset="-122"/>
                <a:cs typeface="Times New Roman" panose="02020603050405020304" pitchFamily="18" charset="0"/>
              </a:rPr>
              <a:t>TestBreak</a:t>
            </a:r>
            <a:r>
              <a:rPr lang="en-US" altLang="zh-CN" sz="2600" dirty="0">
                <a:ea typeface="宋体" panose="02010600030101010101" pitchFamily="2" charset="-122"/>
                <a:cs typeface="Times New Roman" panose="02020603050405020304" pitchFamily="18" charset="0"/>
              </a:rPr>
              <a:t>{</a:t>
            </a:r>
          </a:p>
          <a:p>
            <a:pPr lvl="1" eaLnBrk="1" hangingPunct="1">
              <a:spcBef>
                <a:spcPct val="10000"/>
              </a:spcBef>
              <a:buFontTx/>
              <a:buNone/>
            </a:pPr>
            <a:r>
              <a:rPr lang="en-US" altLang="zh-CN" sz="2600" dirty="0">
                <a:ea typeface="宋体" panose="02010600030101010101" pitchFamily="2" charset="-122"/>
                <a:cs typeface="Times New Roman" panose="02020603050405020304" pitchFamily="18" charset="0"/>
              </a:rPr>
              <a:t>		public static void main(String </a:t>
            </a:r>
            <a:r>
              <a:rPr lang="en-US" altLang="zh-CN" sz="2600" dirty="0" err="1">
                <a:ea typeface="宋体" panose="02010600030101010101" pitchFamily="2" charset="-122"/>
                <a:cs typeface="Times New Roman" panose="02020603050405020304" pitchFamily="18" charset="0"/>
              </a:rPr>
              <a:t>args</a:t>
            </a:r>
            <a:r>
              <a:rPr lang="en-US" altLang="zh-CN" sz="2600" dirty="0">
                <a:ea typeface="宋体" panose="02010600030101010101" pitchFamily="2" charset="-122"/>
                <a:cs typeface="Times New Roman" panose="02020603050405020304" pitchFamily="18" charset="0"/>
              </a:rPr>
              <a:t>[]){</a:t>
            </a:r>
          </a:p>
          <a:p>
            <a:pPr lvl="2" eaLnBrk="1" hangingPunct="1">
              <a:spcBef>
                <a:spcPct val="10000"/>
              </a:spcBef>
              <a:buFontTx/>
              <a:buNone/>
            </a:pPr>
            <a:r>
              <a:rPr lang="en-US" altLang="zh-CN" sz="2600" dirty="0">
                <a:ea typeface="宋体" panose="02010600030101010101" pitchFamily="2" charset="-122"/>
                <a:cs typeface="Times New Roman" panose="02020603050405020304" pitchFamily="18" charset="0"/>
              </a:rPr>
              <a:t>	    for(</a:t>
            </a:r>
            <a:r>
              <a:rPr lang="en-US" altLang="zh-CN" sz="2600" dirty="0" err="1">
                <a:ea typeface="宋体" panose="02010600030101010101" pitchFamily="2" charset="-122"/>
                <a:cs typeface="Times New Roman" panose="02020603050405020304" pitchFamily="18" charset="0"/>
              </a:rPr>
              <a:t>int</a:t>
            </a:r>
            <a:r>
              <a:rPr lang="en-US" altLang="zh-CN" sz="2600" dirty="0">
                <a:ea typeface="宋体" panose="02010600030101010101" pitchFamily="2" charset="-122"/>
                <a:cs typeface="Times New Roman" panose="02020603050405020304" pitchFamily="18" charset="0"/>
              </a:rPr>
              <a:t> i = 0; i&lt;10; i++){ </a:t>
            </a:r>
          </a:p>
          <a:p>
            <a:pPr lvl="2" eaLnBrk="1" hangingPunct="1">
              <a:spcBef>
                <a:spcPct val="10000"/>
              </a:spcBef>
              <a:buFontTx/>
              <a:buNone/>
            </a:pPr>
            <a:r>
              <a:rPr lang="en-US" altLang="zh-CN" sz="2600" dirty="0">
                <a:ea typeface="宋体" panose="02010600030101010101" pitchFamily="2" charset="-122"/>
                <a:cs typeface="Times New Roman" panose="02020603050405020304" pitchFamily="18" charset="0"/>
              </a:rPr>
              <a:t>	     	if(i==3)</a:t>
            </a:r>
          </a:p>
          <a:p>
            <a:pPr lvl="2" eaLnBrk="1" hangingPunct="1">
              <a:spcBef>
                <a:spcPct val="10000"/>
              </a:spcBef>
              <a:buFontTx/>
              <a:buNone/>
            </a:pPr>
            <a:r>
              <a:rPr lang="en-US" altLang="zh-CN" sz="2600" dirty="0">
                <a:ea typeface="宋体" panose="02010600030101010101" pitchFamily="2" charset="-122"/>
                <a:cs typeface="Times New Roman" panose="02020603050405020304" pitchFamily="18" charset="0"/>
              </a:rPr>
              <a:t>		      break;	  </a:t>
            </a:r>
          </a:p>
          <a:p>
            <a:pPr lvl="2" eaLnBrk="1" hangingPunct="1">
              <a:spcBef>
                <a:spcPct val="10000"/>
              </a:spcBef>
              <a:buFontTx/>
              <a:buNone/>
            </a:pPr>
            <a:r>
              <a:rPr lang="en-US" altLang="zh-CN" sz="2600" dirty="0">
                <a:ea typeface="宋体" panose="02010600030101010101" pitchFamily="2" charset="-122"/>
                <a:cs typeface="Times New Roman" panose="02020603050405020304" pitchFamily="18" charset="0"/>
              </a:rPr>
              <a:t>	    	</a:t>
            </a:r>
            <a:r>
              <a:rPr lang="en-US" altLang="zh-CN" sz="2600" dirty="0" err="1">
                <a:ea typeface="宋体" panose="02010600030101010101" pitchFamily="2" charset="-122"/>
                <a:cs typeface="Times New Roman" panose="02020603050405020304" pitchFamily="18" charset="0"/>
              </a:rPr>
              <a:t>System.out.println</a:t>
            </a:r>
            <a:r>
              <a:rPr lang="en-US" altLang="zh-CN" sz="2600" dirty="0">
                <a:ea typeface="宋体" panose="02010600030101010101" pitchFamily="2" charset="-122"/>
                <a:cs typeface="Times New Roman" panose="02020603050405020304" pitchFamily="18" charset="0"/>
              </a:rPr>
              <a:t>(" i =" + i);</a:t>
            </a:r>
          </a:p>
          <a:p>
            <a:pPr lvl="2" eaLnBrk="1" hangingPunct="1">
              <a:spcBef>
                <a:spcPct val="10000"/>
              </a:spcBef>
              <a:buFontTx/>
              <a:buNone/>
            </a:pPr>
            <a:r>
              <a:rPr lang="en-US" altLang="zh-CN" sz="2600" dirty="0">
                <a:ea typeface="宋体" panose="02010600030101010101" pitchFamily="2" charset="-122"/>
                <a:cs typeface="Times New Roman" panose="02020603050405020304" pitchFamily="18" charset="0"/>
              </a:rPr>
              <a:t>	    }</a:t>
            </a:r>
          </a:p>
          <a:p>
            <a:pPr lvl="2" eaLnBrk="1" hangingPunct="1">
              <a:spcBef>
                <a:spcPct val="10000"/>
              </a:spcBef>
              <a:buFontTx/>
              <a:buNone/>
            </a:pPr>
            <a:r>
              <a:rPr lang="en-US" altLang="zh-CN" sz="2600" dirty="0">
                <a:ea typeface="宋体" panose="02010600030101010101" pitchFamily="2" charset="-122"/>
                <a:cs typeface="Times New Roman" panose="02020603050405020304" pitchFamily="18" charset="0"/>
              </a:rPr>
              <a:t>	    </a:t>
            </a:r>
            <a:r>
              <a:rPr lang="en-US" altLang="zh-CN" sz="2600" dirty="0" err="1">
                <a:ea typeface="宋体" panose="02010600030101010101" pitchFamily="2" charset="-122"/>
                <a:cs typeface="Times New Roman" panose="02020603050405020304" pitchFamily="18" charset="0"/>
              </a:rPr>
              <a:t>System.out.println</a:t>
            </a:r>
            <a:r>
              <a:rPr lang="en-US" altLang="zh-CN" sz="2600" dirty="0">
                <a:ea typeface="宋体" panose="02010600030101010101" pitchFamily="2" charset="-122"/>
                <a:cs typeface="Times New Roman" panose="02020603050405020304" pitchFamily="18" charset="0"/>
              </a:rPr>
              <a:t>("Game Over!");</a:t>
            </a:r>
          </a:p>
          <a:p>
            <a:pPr lvl="1" eaLnBrk="1" hangingPunct="1">
              <a:spcBef>
                <a:spcPct val="10000"/>
              </a:spcBef>
              <a:buFontTx/>
              <a:buNone/>
            </a:pPr>
            <a:r>
              <a:rPr lang="en-US" altLang="zh-CN" sz="2600" dirty="0">
                <a:ea typeface="宋体" panose="02010600030101010101" pitchFamily="2" charset="-122"/>
                <a:cs typeface="Times New Roman" panose="02020603050405020304" pitchFamily="18" charset="0"/>
              </a:rPr>
              <a:t>		}</a:t>
            </a:r>
          </a:p>
          <a:p>
            <a:pPr lvl="1" eaLnBrk="1" hangingPunct="1">
              <a:spcBef>
                <a:spcPct val="10000"/>
              </a:spcBef>
              <a:buFontTx/>
              <a:buNone/>
            </a:pPr>
            <a:r>
              <a:rPr lang="en-US" altLang="zh-CN" sz="2200" dirty="0">
                <a:ea typeface="宋体" panose="02010600030101010101" pitchFamily="2" charset="-122"/>
                <a:cs typeface="Times New Roman" panose="02020603050405020304" pitchFamily="18" charset="0"/>
              </a:rPr>
              <a:t>}</a:t>
            </a:r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None/>
            </a:pPr>
            <a:endParaRPr lang="en-US" altLang="zh-CN" sz="2400" b="1" dirty="0"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4" name="Rectangle 2"/>
          <p:cNvSpPr>
            <a:spLocks noGrp="1" noChangeArrowheads="1"/>
          </p:cNvSpPr>
          <p:nvPr>
            <p:ph type="title"/>
          </p:nvPr>
        </p:nvSpPr>
        <p:spPr>
          <a:xfrm>
            <a:off x="321265" y="397664"/>
            <a:ext cx="5664629" cy="864096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特殊流程控制语句</a:t>
            </a:r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5360" y="1412776"/>
            <a:ext cx="11618384" cy="5214950"/>
          </a:xfrm>
          <a:noFill/>
        </p:spPr>
        <p:txBody>
          <a:bodyPr>
            <a:normAutofit/>
          </a:bodyPr>
          <a:lstStyle/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l"/>
            </a:pPr>
            <a:r>
              <a:rPr lang="en-US" altLang="zh-CN" sz="2800" b="1" dirty="0">
                <a:ea typeface="宋体" panose="02010600030101010101" pitchFamily="2" charset="-122"/>
                <a:cs typeface="Times New Roman" panose="02020603050405020304" pitchFamily="18" charset="0"/>
              </a:rPr>
              <a:t>continue </a:t>
            </a:r>
            <a:r>
              <a:rPr lang="zh-CN" altLang="en-US" sz="2800" b="1" dirty="0">
                <a:ea typeface="宋体" panose="02010600030101010101" pitchFamily="2" charset="-122"/>
                <a:cs typeface="Times New Roman" panose="02020603050405020304" pitchFamily="18" charset="0"/>
              </a:rPr>
              <a:t>语句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en-US" altLang="zh-CN" dirty="0">
                <a:ea typeface="宋体" panose="02010600030101010101" pitchFamily="2" charset="-122"/>
                <a:cs typeface="Times New Roman" panose="02020603050405020304" pitchFamily="18" charset="0"/>
              </a:rPr>
              <a:t>continue</a:t>
            </a:r>
            <a:r>
              <a:rPr lang="zh-CN" altLang="en-US" dirty="0">
                <a:ea typeface="宋体" panose="02010600030101010101" pitchFamily="2" charset="-122"/>
                <a:cs typeface="Times New Roman" panose="02020603050405020304" pitchFamily="18" charset="0"/>
              </a:rPr>
              <a:t>语句用于跳过某个循环语句块的</a:t>
            </a:r>
            <a:r>
              <a:rPr lang="zh-CN" altLang="en-US" b="1" dirty="0">
                <a:ea typeface="宋体" panose="02010600030101010101" pitchFamily="2" charset="-122"/>
                <a:cs typeface="Times New Roman" panose="02020603050405020304" pitchFamily="18" charset="0"/>
              </a:rPr>
              <a:t>一次</a:t>
            </a:r>
            <a:r>
              <a:rPr lang="zh-CN" altLang="en-US" dirty="0">
                <a:ea typeface="宋体" panose="02010600030101010101" pitchFamily="2" charset="-122"/>
                <a:cs typeface="Times New Roman" panose="02020603050405020304" pitchFamily="18" charset="0"/>
              </a:rPr>
              <a:t>执行 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en-US" altLang="zh-CN" dirty="0">
                <a:ea typeface="宋体" panose="02010600030101010101" pitchFamily="2" charset="-122"/>
                <a:cs typeface="Times New Roman" panose="02020603050405020304" pitchFamily="18" charset="0"/>
              </a:rPr>
              <a:t>continue</a:t>
            </a:r>
            <a:r>
              <a:rPr lang="zh-CN" altLang="en-US" dirty="0">
                <a:ea typeface="宋体" panose="02010600030101010101" pitchFamily="2" charset="-122"/>
                <a:cs typeface="Times New Roman" panose="02020603050405020304" pitchFamily="18" charset="0"/>
              </a:rPr>
              <a:t>语句出现在多层嵌套的循环语句体中时，可以通过标签指明要跳过的是哪一层循环 </a:t>
            </a:r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None/>
            </a:pPr>
            <a:endParaRPr lang="zh-CN" altLang="en-US" sz="500" dirty="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l"/>
            </a:pPr>
            <a:r>
              <a:rPr lang="en-US" altLang="zh-CN" sz="2800" dirty="0">
                <a:ea typeface="宋体" panose="02010600030101010101" pitchFamily="2" charset="-122"/>
                <a:cs typeface="Times New Roman" panose="02020603050405020304" pitchFamily="18" charset="0"/>
              </a:rPr>
              <a:t>continue</a:t>
            </a:r>
            <a:r>
              <a:rPr lang="zh-CN" altLang="en-US" sz="2800" dirty="0">
                <a:ea typeface="宋体" panose="02010600030101010101" pitchFamily="2" charset="-122"/>
                <a:cs typeface="Times New Roman" panose="02020603050405020304" pitchFamily="18" charset="0"/>
              </a:rPr>
              <a:t>语句用法举例</a:t>
            </a:r>
            <a:endParaRPr lang="en-US" altLang="zh-CN" sz="2800" dirty="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1" eaLnBrk="1" hangingPunct="1">
              <a:spcBef>
                <a:spcPct val="0"/>
              </a:spcBef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zh-CN" sz="2800" b="1" dirty="0">
                <a:ea typeface="宋体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lang="en-US" altLang="zh-CN" dirty="0">
                <a:ea typeface="宋体" panose="02010600030101010101" pitchFamily="2" charset="-122"/>
                <a:cs typeface="Times New Roman" panose="02020603050405020304" pitchFamily="18" charset="0"/>
              </a:rPr>
              <a:t>public class </a:t>
            </a:r>
            <a:r>
              <a:rPr lang="en-US" altLang="zh-CN" dirty="0" err="1">
                <a:ea typeface="宋体" panose="02010600030101010101" pitchFamily="2" charset="-122"/>
                <a:cs typeface="Times New Roman" panose="02020603050405020304" pitchFamily="18" charset="0"/>
              </a:rPr>
              <a:t>ContinueTest</a:t>
            </a:r>
            <a:r>
              <a:rPr lang="en-US" altLang="zh-CN" dirty="0">
                <a:ea typeface="宋体" panose="02010600030101010101" pitchFamily="2" charset="-122"/>
                <a:cs typeface="Times New Roman" panose="02020603050405020304" pitchFamily="18" charset="0"/>
              </a:rPr>
              <a:t> {</a:t>
            </a:r>
          </a:p>
          <a:p>
            <a:pPr lvl="1" algn="just" eaLnBrk="1" hangingPunct="1">
              <a:spcBef>
                <a:spcPct val="0"/>
              </a:spcBef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zh-CN" dirty="0">
                <a:ea typeface="宋体" panose="02010600030101010101" pitchFamily="2" charset="-122"/>
                <a:cs typeface="Times New Roman" panose="02020603050405020304" pitchFamily="18" charset="0"/>
              </a:rPr>
              <a:t>		        public static void main(String </a:t>
            </a:r>
            <a:r>
              <a:rPr lang="en-US" altLang="zh-CN" dirty="0" err="1">
                <a:ea typeface="宋体" panose="02010600030101010101" pitchFamily="2" charset="-122"/>
                <a:cs typeface="Times New Roman" panose="02020603050405020304" pitchFamily="18" charset="0"/>
              </a:rPr>
              <a:t>args</a:t>
            </a:r>
            <a:r>
              <a:rPr lang="en-US" altLang="zh-CN" dirty="0">
                <a:ea typeface="宋体" panose="02010600030101010101" pitchFamily="2" charset="-122"/>
                <a:cs typeface="Times New Roman" panose="02020603050405020304" pitchFamily="18" charset="0"/>
              </a:rPr>
              <a:t>[]){</a:t>
            </a:r>
          </a:p>
          <a:p>
            <a:pPr lvl="1" algn="just" eaLnBrk="1" hangingPunct="1">
              <a:spcBef>
                <a:spcPct val="0"/>
              </a:spcBef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zh-CN" dirty="0">
                <a:ea typeface="宋体" panose="02010600030101010101" pitchFamily="2" charset="-122"/>
                <a:cs typeface="Times New Roman" panose="02020603050405020304" pitchFamily="18" charset="0"/>
              </a:rPr>
              <a:t>	     	   for (</a:t>
            </a:r>
            <a:r>
              <a:rPr lang="en-US" altLang="zh-CN" dirty="0" err="1">
                <a:ea typeface="宋体" panose="02010600030101010101" pitchFamily="2" charset="-122"/>
                <a:cs typeface="Times New Roman" panose="02020603050405020304" pitchFamily="18" charset="0"/>
              </a:rPr>
              <a:t>int</a:t>
            </a:r>
            <a:r>
              <a:rPr lang="en-US" altLang="zh-CN" dirty="0"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ea typeface="宋体" panose="02010600030101010101" pitchFamily="2" charset="-122"/>
                <a:cs typeface="Times New Roman" panose="02020603050405020304" pitchFamily="18" charset="0"/>
              </a:rPr>
              <a:t>i</a:t>
            </a:r>
            <a:r>
              <a:rPr lang="en-US" altLang="zh-CN" dirty="0">
                <a:ea typeface="宋体" panose="02010600030101010101" pitchFamily="2" charset="-122"/>
                <a:cs typeface="Times New Roman" panose="02020603050405020304" pitchFamily="18" charset="0"/>
              </a:rPr>
              <a:t> = 0; </a:t>
            </a:r>
            <a:r>
              <a:rPr lang="en-US" altLang="zh-CN" dirty="0" err="1">
                <a:ea typeface="宋体" panose="02010600030101010101" pitchFamily="2" charset="-122"/>
                <a:cs typeface="Times New Roman" panose="02020603050405020304" pitchFamily="18" charset="0"/>
              </a:rPr>
              <a:t>i</a:t>
            </a:r>
            <a:r>
              <a:rPr lang="en-US" altLang="zh-CN" dirty="0">
                <a:ea typeface="宋体" panose="02010600030101010101" pitchFamily="2" charset="-122"/>
                <a:cs typeface="Times New Roman" panose="02020603050405020304" pitchFamily="18" charset="0"/>
              </a:rPr>
              <a:t> &lt; 100; </a:t>
            </a:r>
            <a:r>
              <a:rPr lang="en-US" altLang="zh-CN" dirty="0" err="1">
                <a:ea typeface="宋体" panose="02010600030101010101" pitchFamily="2" charset="-122"/>
                <a:cs typeface="Times New Roman" panose="02020603050405020304" pitchFamily="18" charset="0"/>
              </a:rPr>
              <a:t>i</a:t>
            </a:r>
            <a:r>
              <a:rPr lang="en-US" altLang="zh-CN" dirty="0">
                <a:ea typeface="宋体" panose="02010600030101010101" pitchFamily="2" charset="-122"/>
                <a:cs typeface="Times New Roman" panose="02020603050405020304" pitchFamily="18" charset="0"/>
              </a:rPr>
              <a:t>++) {</a:t>
            </a:r>
          </a:p>
          <a:p>
            <a:pPr lvl="1" algn="just" eaLnBrk="1" hangingPunct="1">
              <a:spcBef>
                <a:spcPct val="0"/>
              </a:spcBef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zh-CN" dirty="0">
                <a:ea typeface="宋体" panose="02010600030101010101" pitchFamily="2" charset="-122"/>
                <a:cs typeface="Times New Roman" panose="02020603050405020304" pitchFamily="18" charset="0"/>
              </a:rPr>
              <a:t>	      	         	  if (i%10==0)</a:t>
            </a:r>
          </a:p>
          <a:p>
            <a:pPr lvl="1" algn="just" eaLnBrk="1" hangingPunct="1">
              <a:spcBef>
                <a:spcPct val="0"/>
              </a:spcBef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zh-CN" dirty="0">
                <a:ea typeface="宋体" panose="02010600030101010101" pitchFamily="2" charset="-122"/>
                <a:cs typeface="Times New Roman" panose="02020603050405020304" pitchFamily="18" charset="0"/>
              </a:rPr>
              <a:t>			        		continue;</a:t>
            </a:r>
          </a:p>
          <a:p>
            <a:pPr lvl="1" algn="just" eaLnBrk="1" hangingPunct="1">
              <a:spcBef>
                <a:spcPct val="0"/>
              </a:spcBef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zh-CN" dirty="0">
                <a:ea typeface="宋体" panose="02010600030101010101" pitchFamily="2" charset="-122"/>
                <a:cs typeface="Times New Roman" panose="02020603050405020304" pitchFamily="18" charset="0"/>
              </a:rPr>
              <a:t>		         	                </a:t>
            </a:r>
            <a:r>
              <a:rPr lang="en-US" altLang="zh-CN" dirty="0" err="1">
                <a:ea typeface="宋体" panose="02010600030101010101" pitchFamily="2" charset="-122"/>
                <a:cs typeface="Times New Roman" panose="02020603050405020304" pitchFamily="18" charset="0"/>
              </a:rPr>
              <a:t>System.out.println</a:t>
            </a:r>
            <a:r>
              <a:rPr lang="en-US" altLang="zh-CN" dirty="0"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en-US" altLang="zh-CN" dirty="0" err="1">
                <a:ea typeface="宋体" panose="02010600030101010101" pitchFamily="2" charset="-122"/>
                <a:cs typeface="Times New Roman" panose="02020603050405020304" pitchFamily="18" charset="0"/>
              </a:rPr>
              <a:t>i</a:t>
            </a:r>
            <a:r>
              <a:rPr lang="en-US" altLang="zh-CN" dirty="0">
                <a:ea typeface="宋体" panose="02010600030101010101" pitchFamily="2" charset="-122"/>
                <a:cs typeface="Times New Roman" panose="02020603050405020304" pitchFamily="18" charset="0"/>
              </a:rPr>
              <a:t>);</a:t>
            </a:r>
          </a:p>
          <a:p>
            <a:pPr lvl="1" algn="just" eaLnBrk="1" hangingPunct="1">
              <a:spcBef>
                <a:spcPct val="0"/>
              </a:spcBef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zh-CN" dirty="0">
                <a:ea typeface="宋体" panose="02010600030101010101" pitchFamily="2" charset="-122"/>
                <a:cs typeface="Times New Roman" panose="02020603050405020304" pitchFamily="18" charset="0"/>
              </a:rPr>
              <a:t>		         	               }  }  }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527381" y="576084"/>
            <a:ext cx="7125527" cy="838446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  <a:cs typeface="Arial Unicode MS" pitchFamily="34" charset="-122"/>
              </a:rPr>
              <a:t>特殊流程控制语句</a:t>
            </a:r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  <a:cs typeface="Arial Unicode MS" pitchFamily="34" charset="-122"/>
              </a:rPr>
              <a:t>3</a:t>
            </a:r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  <a:cs typeface="Arial Unicode MS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7381" y="1700808"/>
            <a:ext cx="1123324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CN" sz="2800" dirty="0">
                <a:ea typeface="宋体" panose="02010600030101010101" pitchFamily="2" charset="-122"/>
                <a:cs typeface="Times New Roman" panose="02020603050405020304" pitchFamily="18" charset="0"/>
              </a:rPr>
              <a:t>return</a:t>
            </a:r>
            <a:r>
              <a:rPr lang="zh-CN" altLang="en-US" sz="2800" dirty="0">
                <a:ea typeface="宋体" panose="02010600030101010101" pitchFamily="2" charset="-122"/>
                <a:cs typeface="Times New Roman" panose="02020603050405020304" pitchFamily="18" charset="0"/>
              </a:rPr>
              <a:t>：并非专门用于结束循环的，它的功能是结束一个方法。当一个方法执行到一个</a:t>
            </a:r>
            <a:r>
              <a:rPr lang="en-US" altLang="zh-CN" sz="2800" dirty="0">
                <a:ea typeface="宋体" panose="02010600030101010101" pitchFamily="2" charset="-122"/>
                <a:cs typeface="Times New Roman" panose="02020603050405020304" pitchFamily="18" charset="0"/>
              </a:rPr>
              <a:t>return</a:t>
            </a:r>
            <a:r>
              <a:rPr lang="zh-CN" altLang="en-US" sz="2800" dirty="0">
                <a:ea typeface="宋体" panose="02010600030101010101" pitchFamily="2" charset="-122"/>
                <a:cs typeface="Times New Roman" panose="02020603050405020304" pitchFamily="18" charset="0"/>
              </a:rPr>
              <a:t>语句时，这个方法将被结束。</a:t>
            </a:r>
            <a:endParaRPr lang="en-US" altLang="zh-CN" sz="2800" dirty="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endParaRPr lang="en-US" altLang="zh-CN" sz="2800" dirty="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zh-CN" altLang="en-US" sz="2800" dirty="0">
                <a:ea typeface="宋体" panose="02010600030101010101" pitchFamily="2" charset="-122"/>
                <a:cs typeface="Times New Roman" panose="02020603050405020304" pitchFamily="18" charset="0"/>
              </a:rPr>
              <a:t>与</a:t>
            </a:r>
            <a:r>
              <a:rPr lang="en-US" altLang="zh-CN" sz="2800" dirty="0">
                <a:ea typeface="宋体" panose="02010600030101010101" pitchFamily="2" charset="-122"/>
                <a:cs typeface="Times New Roman" panose="02020603050405020304" pitchFamily="18" charset="0"/>
              </a:rPr>
              <a:t>break</a:t>
            </a:r>
            <a:r>
              <a:rPr lang="zh-CN" altLang="en-US" sz="2800" dirty="0">
                <a:ea typeface="宋体" panose="02010600030101010101" pitchFamily="2" charset="-122"/>
                <a:cs typeface="Times New Roman" panose="02020603050405020304" pitchFamily="18" charset="0"/>
              </a:rPr>
              <a:t>和</a:t>
            </a:r>
            <a:r>
              <a:rPr lang="en-US" altLang="zh-CN" sz="2800" dirty="0">
                <a:ea typeface="宋体" panose="02010600030101010101" pitchFamily="2" charset="-122"/>
                <a:cs typeface="Times New Roman" panose="02020603050405020304" pitchFamily="18" charset="0"/>
              </a:rPr>
              <a:t>continue</a:t>
            </a:r>
            <a:r>
              <a:rPr lang="zh-CN" altLang="en-US" sz="2800" dirty="0">
                <a:ea typeface="宋体" panose="02010600030101010101" pitchFamily="2" charset="-122"/>
                <a:cs typeface="Times New Roman" panose="02020603050405020304" pitchFamily="18" charset="0"/>
              </a:rPr>
              <a:t>不同的是，</a:t>
            </a:r>
            <a:r>
              <a:rPr lang="en-US" altLang="zh-CN" sz="2800" dirty="0">
                <a:ea typeface="宋体" panose="02010600030101010101" pitchFamily="2" charset="-122"/>
                <a:cs typeface="Times New Roman" panose="02020603050405020304" pitchFamily="18" charset="0"/>
              </a:rPr>
              <a:t>return</a:t>
            </a:r>
            <a:r>
              <a:rPr lang="zh-CN" altLang="en-US" sz="2800" dirty="0">
                <a:ea typeface="宋体" panose="02010600030101010101" pitchFamily="2" charset="-122"/>
                <a:cs typeface="Times New Roman" panose="02020603050405020304" pitchFamily="18" charset="0"/>
              </a:rPr>
              <a:t>直接结束整个方法，不管这个</a:t>
            </a:r>
            <a:r>
              <a:rPr lang="en-US" altLang="zh-CN" sz="2800" dirty="0">
                <a:ea typeface="宋体" panose="02010600030101010101" pitchFamily="2" charset="-122"/>
                <a:cs typeface="Times New Roman" panose="02020603050405020304" pitchFamily="18" charset="0"/>
              </a:rPr>
              <a:t>return</a:t>
            </a:r>
            <a:r>
              <a:rPr lang="zh-CN" altLang="en-US" sz="2800" dirty="0">
                <a:ea typeface="宋体" panose="02010600030101010101" pitchFamily="2" charset="-122"/>
                <a:cs typeface="Times New Roman" panose="02020603050405020304" pitchFamily="18" charset="0"/>
              </a:rPr>
              <a:t>处于多少层循环之内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62" name="Rectangle 2"/>
          <p:cNvSpPr>
            <a:spLocks noGrp="1" noChangeArrowheads="1"/>
          </p:cNvSpPr>
          <p:nvPr>
            <p:ph type="title"/>
          </p:nvPr>
        </p:nvSpPr>
        <p:spPr>
          <a:xfrm>
            <a:off x="376470" y="670395"/>
            <a:ext cx="6432781" cy="814611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b="1" dirty="0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 Unicode MS" pitchFamily="34" charset="-122"/>
              </a:rPr>
              <a:t>特殊流程控制语句说明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5360" y="1628800"/>
            <a:ext cx="11617291" cy="4536504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eaLnBrk="1" hangingPunct="1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l"/>
            </a:pPr>
            <a:r>
              <a:rPr lang="en-US" altLang="zh-CN" sz="2800" dirty="0">
                <a:solidFill>
                  <a:schemeClr val="bg1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break</a:t>
            </a:r>
            <a:r>
              <a:rPr lang="zh-CN" altLang="en-US" sz="2800" dirty="0">
                <a:solidFill>
                  <a:schemeClr val="bg1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只能用于</a:t>
            </a:r>
            <a:r>
              <a:rPr lang="en-US" altLang="zh-CN" sz="2800" b="1" dirty="0">
                <a:solidFill>
                  <a:schemeClr val="bg1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switch</a:t>
            </a:r>
            <a:r>
              <a:rPr lang="zh-CN" altLang="en-US" sz="2800" b="1" dirty="0">
                <a:solidFill>
                  <a:schemeClr val="bg1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语句</a:t>
            </a:r>
            <a:r>
              <a:rPr lang="zh-CN" altLang="en-US" sz="2800" dirty="0">
                <a:solidFill>
                  <a:schemeClr val="bg1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和</a:t>
            </a:r>
            <a:r>
              <a:rPr lang="zh-CN" altLang="en-US" sz="2800" b="1" dirty="0">
                <a:solidFill>
                  <a:schemeClr val="bg1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循环语句</a:t>
            </a:r>
            <a:r>
              <a:rPr lang="zh-CN" altLang="en-US" sz="2800" dirty="0">
                <a:solidFill>
                  <a:schemeClr val="bg1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中。</a:t>
            </a:r>
          </a:p>
          <a:p>
            <a:pPr eaLnBrk="1" hangingPunct="1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l"/>
            </a:pPr>
            <a:r>
              <a:rPr lang="en-US" altLang="zh-CN" sz="2800" dirty="0">
                <a:solidFill>
                  <a:schemeClr val="bg1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continue </a:t>
            </a:r>
            <a:r>
              <a:rPr lang="zh-CN" altLang="en-US" sz="2800" dirty="0">
                <a:solidFill>
                  <a:schemeClr val="bg1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只能用于</a:t>
            </a:r>
            <a:r>
              <a:rPr lang="zh-CN" altLang="en-US" sz="2800" b="1" dirty="0">
                <a:solidFill>
                  <a:schemeClr val="bg1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循环语句</a:t>
            </a:r>
            <a:r>
              <a:rPr lang="zh-CN" altLang="en-US" sz="2800" dirty="0">
                <a:solidFill>
                  <a:schemeClr val="bg1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中。</a:t>
            </a:r>
            <a:endParaRPr lang="en-US" altLang="zh-CN" sz="2800" dirty="0">
              <a:solidFill>
                <a:schemeClr val="bg1"/>
              </a:solidFill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l"/>
            </a:pPr>
            <a:r>
              <a:rPr lang="zh-CN" altLang="en-US" dirty="0">
                <a:solidFill>
                  <a:schemeClr val="bg1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二者功能类似，但</a:t>
            </a:r>
            <a:r>
              <a:rPr lang="en-US" altLang="zh-CN" dirty="0">
                <a:solidFill>
                  <a:schemeClr val="bg1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continue</a:t>
            </a:r>
            <a:r>
              <a:rPr lang="zh-CN" altLang="en-US" dirty="0">
                <a:solidFill>
                  <a:schemeClr val="bg1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是终止</a:t>
            </a:r>
            <a:r>
              <a:rPr lang="zh-CN" altLang="en-US" b="1" dirty="0">
                <a:solidFill>
                  <a:schemeClr val="bg1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本次</a:t>
            </a:r>
            <a:r>
              <a:rPr lang="zh-CN" altLang="en-US" dirty="0">
                <a:solidFill>
                  <a:schemeClr val="bg1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循环，</a:t>
            </a:r>
            <a:r>
              <a:rPr lang="en-US" altLang="zh-CN" dirty="0">
                <a:solidFill>
                  <a:schemeClr val="bg1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break</a:t>
            </a:r>
            <a:r>
              <a:rPr lang="zh-CN" altLang="en-US" dirty="0">
                <a:solidFill>
                  <a:schemeClr val="bg1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是终止</a:t>
            </a:r>
            <a:r>
              <a:rPr lang="zh-CN" altLang="en-US" b="1" dirty="0">
                <a:solidFill>
                  <a:schemeClr val="bg1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本层</a:t>
            </a:r>
            <a:r>
              <a:rPr lang="zh-CN" altLang="en-US" dirty="0">
                <a:solidFill>
                  <a:schemeClr val="bg1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循环。</a:t>
            </a:r>
            <a:endParaRPr lang="zh-CN" altLang="en-US" sz="2800" dirty="0">
              <a:solidFill>
                <a:schemeClr val="bg1"/>
              </a:solidFill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l"/>
            </a:pPr>
            <a:r>
              <a:rPr lang="en-US" altLang="zh-CN" dirty="0">
                <a:solidFill>
                  <a:schemeClr val="bg1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en-US" altLang="zh-CN" sz="2800" dirty="0">
                <a:solidFill>
                  <a:schemeClr val="bg1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reak</a:t>
            </a:r>
            <a:r>
              <a:rPr lang="zh-CN" altLang="en-US" sz="2800" dirty="0">
                <a:solidFill>
                  <a:schemeClr val="bg1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2800" dirty="0">
                <a:solidFill>
                  <a:schemeClr val="bg1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continue</a:t>
            </a:r>
            <a:r>
              <a:rPr lang="zh-CN" altLang="en-US" sz="2800" dirty="0">
                <a:solidFill>
                  <a:schemeClr val="bg1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之后不能有其他的语句，因为程序永远不会执行其后的语句。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zh-CN" altLang="en-US" dirty="0">
                <a:solidFill>
                  <a:srgbClr val="00B05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10" name="Rectangle 2"/>
          <p:cNvSpPr>
            <a:spLocks noGrp="1" noChangeArrowheads="1"/>
          </p:cNvSpPr>
          <p:nvPr>
            <p:ph type="title"/>
          </p:nvPr>
        </p:nvSpPr>
        <p:spPr>
          <a:xfrm>
            <a:off x="513287" y="876218"/>
            <a:ext cx="5148759" cy="792088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b="1" dirty="0">
                <a:latin typeface="+mn-lt"/>
                <a:ea typeface="宋体" panose="02010600030101010101" pitchFamily="2" charset="-122"/>
                <a:cs typeface="Arial Unicode MS" pitchFamily="34" charset="-122"/>
              </a:rPr>
              <a:t>一维数组声明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5360" y="1916832"/>
            <a:ext cx="11618384" cy="3672408"/>
          </a:xfrm>
        </p:spPr>
        <p:txBody>
          <a:bodyPr>
            <a:noAutofit/>
          </a:bodyPr>
          <a:lstStyle/>
          <a:p>
            <a:pPr marL="0" indent="0" eaLnBrk="1" hangingPunct="1">
              <a:lnSpc>
                <a:spcPct val="90000"/>
              </a:lnSpc>
              <a:buClr>
                <a:schemeClr val="tx1"/>
              </a:buClr>
              <a:buNone/>
            </a:pPr>
            <a:r>
              <a:rPr lang="zh-CN" altLang="en-US" dirty="0">
                <a:ea typeface="宋体" panose="02010600030101010101" pitchFamily="2" charset="-122"/>
                <a:cs typeface="Times New Roman" panose="02020603050405020304" pitchFamily="18" charset="0"/>
              </a:rPr>
              <a:t>  一维数组的</a:t>
            </a:r>
            <a:r>
              <a:rPr lang="zh-CN" altLang="en-US" b="1" dirty="0">
                <a:ea typeface="宋体" panose="02010600030101010101" pitchFamily="2" charset="-122"/>
                <a:cs typeface="Times New Roman" panose="02020603050405020304" pitchFamily="18" charset="0"/>
              </a:rPr>
              <a:t>声明方式</a:t>
            </a:r>
            <a:r>
              <a:rPr lang="zh-CN" altLang="en-US" dirty="0">
                <a:ea typeface="宋体" panose="02010600030101010101" pitchFamily="2" charset="-122"/>
                <a:cs typeface="Times New Roman" panose="02020603050405020304" pitchFamily="18" charset="0"/>
              </a:rPr>
              <a:t>： </a:t>
            </a:r>
            <a:endParaRPr lang="en-US" altLang="zh-CN" dirty="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457200" lvl="1" indent="0">
              <a:lnSpc>
                <a:spcPct val="90000"/>
              </a:lnSpc>
              <a:buClr>
                <a:schemeClr val="tx1"/>
              </a:buClr>
              <a:buNone/>
            </a:pPr>
            <a:r>
              <a:rPr lang="en-US" altLang="zh-CN" dirty="0">
                <a:ea typeface="宋体" panose="02010600030101010101" pitchFamily="2" charset="-122"/>
                <a:cs typeface="Times New Roman" panose="02020603050405020304" pitchFamily="18" charset="0"/>
              </a:rPr>
              <a:t>type  </a:t>
            </a:r>
            <a:r>
              <a:rPr lang="en-US" altLang="zh-CN" dirty="0" err="1">
                <a:ea typeface="宋体" panose="02010600030101010101" pitchFamily="2" charset="-122"/>
                <a:cs typeface="Times New Roman" panose="02020603050405020304" pitchFamily="18" charset="0"/>
              </a:rPr>
              <a:t>var</a:t>
            </a:r>
            <a:r>
              <a:rPr lang="en-US" altLang="zh-CN" dirty="0">
                <a:ea typeface="宋体" panose="02010600030101010101" pitchFamily="2" charset="-122"/>
                <a:cs typeface="Times New Roman" panose="02020603050405020304" pitchFamily="18" charset="0"/>
              </a:rPr>
              <a:t>[] </a:t>
            </a:r>
            <a:r>
              <a:rPr lang="zh-CN" altLang="en-US" dirty="0">
                <a:ea typeface="宋体" panose="02010600030101010101" pitchFamily="2" charset="-122"/>
                <a:cs typeface="Times New Roman" panose="02020603050405020304" pitchFamily="18" charset="0"/>
              </a:rPr>
              <a:t>或 </a:t>
            </a:r>
            <a:r>
              <a:rPr lang="en-US" altLang="zh-CN" dirty="0">
                <a:ea typeface="宋体" panose="02010600030101010101" pitchFamily="2" charset="-122"/>
                <a:cs typeface="Times New Roman" panose="02020603050405020304" pitchFamily="18" charset="0"/>
              </a:rPr>
              <a:t>type[]  </a:t>
            </a:r>
            <a:r>
              <a:rPr lang="en-US" altLang="zh-CN" dirty="0" err="1">
                <a:ea typeface="宋体" panose="02010600030101010101" pitchFamily="2" charset="-122"/>
                <a:cs typeface="Times New Roman" panose="02020603050405020304" pitchFamily="18" charset="0"/>
              </a:rPr>
              <a:t>var</a:t>
            </a:r>
            <a:r>
              <a:rPr lang="zh-CN" altLang="en-US" dirty="0"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zh-CN" altLang="en-US" dirty="0">
                <a:ea typeface="宋体" panose="02010600030101010101" pitchFamily="2" charset="-122"/>
                <a:cs typeface="Times New Roman" panose="02020603050405020304" pitchFamily="18" charset="0"/>
              </a:rPr>
              <a:t>例如：</a:t>
            </a:r>
          </a:p>
          <a:p>
            <a:pPr algn="just" eaLnBrk="1" hangingPunct="1">
              <a:lnSpc>
                <a:spcPct val="90000"/>
              </a:lnSpc>
              <a:spcBef>
                <a:spcPct val="0"/>
              </a:spcBef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zh-CN" altLang="en-US" dirty="0">
                <a:ea typeface="宋体" panose="02010600030101010101" pitchFamily="2" charset="-122"/>
                <a:cs typeface="Times New Roman" panose="02020603050405020304" pitchFamily="18" charset="0"/>
              </a:rPr>
              <a:t>		</a:t>
            </a:r>
            <a:r>
              <a:rPr lang="en-US" altLang="zh-CN" dirty="0">
                <a:ea typeface="宋体" panose="02010600030101010101" pitchFamily="2" charset="-122"/>
                <a:cs typeface="Times New Roman" panose="02020603050405020304" pitchFamily="18" charset="0"/>
              </a:rPr>
              <a:t>   </a:t>
            </a:r>
            <a:r>
              <a:rPr lang="en-US" altLang="zh-CN" dirty="0" err="1">
                <a:ea typeface="宋体" panose="02010600030101010101" pitchFamily="2" charset="-122"/>
                <a:cs typeface="Times New Roman" panose="02020603050405020304" pitchFamily="18" charset="0"/>
              </a:rPr>
              <a:t>int</a:t>
            </a:r>
            <a:r>
              <a:rPr lang="en-US" altLang="zh-CN" dirty="0">
                <a:ea typeface="宋体" panose="02010600030101010101" pitchFamily="2" charset="-122"/>
                <a:cs typeface="Times New Roman" panose="02020603050405020304" pitchFamily="18" charset="0"/>
              </a:rPr>
              <a:t> a[];</a:t>
            </a:r>
          </a:p>
          <a:p>
            <a:pPr algn="just" eaLnBrk="1" hangingPunct="1">
              <a:lnSpc>
                <a:spcPct val="90000"/>
              </a:lnSpc>
              <a:spcBef>
                <a:spcPct val="0"/>
              </a:spcBef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zh-CN" dirty="0">
                <a:ea typeface="宋体" panose="02010600030101010101" pitchFamily="2" charset="-122"/>
                <a:cs typeface="Times New Roman" panose="02020603050405020304" pitchFamily="18" charset="0"/>
              </a:rPr>
              <a:t>	   	   </a:t>
            </a:r>
            <a:r>
              <a:rPr lang="en-US" altLang="zh-CN" dirty="0" err="1">
                <a:ea typeface="宋体" panose="02010600030101010101" pitchFamily="2" charset="-122"/>
                <a:cs typeface="Times New Roman" panose="02020603050405020304" pitchFamily="18" charset="0"/>
              </a:rPr>
              <a:t>int</a:t>
            </a:r>
            <a:r>
              <a:rPr lang="en-US" altLang="zh-CN" dirty="0">
                <a:ea typeface="宋体" panose="02010600030101010101" pitchFamily="2" charset="-122"/>
                <a:cs typeface="Times New Roman" panose="02020603050405020304" pitchFamily="18" charset="0"/>
              </a:rPr>
              <a:t>[] a1;</a:t>
            </a:r>
          </a:p>
          <a:p>
            <a:pPr algn="just" eaLnBrk="1" hangingPunct="1">
              <a:lnSpc>
                <a:spcPct val="90000"/>
              </a:lnSpc>
              <a:spcBef>
                <a:spcPct val="0"/>
              </a:spcBef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zh-CN" dirty="0">
                <a:ea typeface="宋体" panose="02010600030101010101" pitchFamily="2" charset="-122"/>
                <a:cs typeface="Times New Roman" panose="02020603050405020304" pitchFamily="18" charset="0"/>
              </a:rPr>
              <a:t>		   double  b[];</a:t>
            </a:r>
          </a:p>
          <a:p>
            <a:pPr algn="just" eaLnBrk="1" hangingPunct="1">
              <a:lnSpc>
                <a:spcPct val="90000"/>
              </a:lnSpc>
              <a:spcBef>
                <a:spcPct val="0"/>
              </a:spcBef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zh-CN" dirty="0">
                <a:ea typeface="宋体" panose="02010600030101010101" pitchFamily="2" charset="-122"/>
                <a:cs typeface="Times New Roman" panose="02020603050405020304" pitchFamily="18" charset="0"/>
              </a:rPr>
              <a:t>		   </a:t>
            </a:r>
            <a:r>
              <a:rPr lang="en-US" altLang="zh-CN" dirty="0" err="1">
                <a:ea typeface="宋体" panose="02010600030101010101" pitchFamily="2" charset="-122"/>
                <a:cs typeface="Times New Roman" panose="02020603050405020304" pitchFamily="18" charset="0"/>
              </a:rPr>
              <a:t>Mydate</a:t>
            </a:r>
            <a:r>
              <a:rPr lang="en-US" altLang="zh-CN" dirty="0">
                <a:ea typeface="宋体" panose="02010600030101010101" pitchFamily="2" charset="-122"/>
                <a:cs typeface="Times New Roman" panose="02020603050405020304" pitchFamily="18" charset="0"/>
              </a:rPr>
              <a:t>[] c;  //</a:t>
            </a:r>
            <a:r>
              <a:rPr lang="zh-CN" altLang="en-US" dirty="0">
                <a:ea typeface="宋体" panose="02010600030101010101" pitchFamily="2" charset="-122"/>
                <a:cs typeface="Times New Roman" panose="02020603050405020304" pitchFamily="18" charset="0"/>
              </a:rPr>
              <a:t>对象数组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10" name="Rectangle 2"/>
          <p:cNvSpPr>
            <a:spLocks noGrp="1" noChangeArrowheads="1"/>
          </p:cNvSpPr>
          <p:nvPr>
            <p:ph type="title"/>
          </p:nvPr>
        </p:nvSpPr>
        <p:spPr>
          <a:xfrm>
            <a:off x="291378" y="214144"/>
            <a:ext cx="5148759" cy="983602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  <a:cs typeface="Arial Unicode MS" pitchFamily="34" charset="-122"/>
              </a:rPr>
              <a:t>一维数组初始化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5360" y="1340768"/>
            <a:ext cx="11618384" cy="5040560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None/>
            </a:pP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动态初始化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zh-CN" altLang="en-US" sz="2400" u="sng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数组声明且为数组元素分配空间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与</a:t>
            </a:r>
            <a:r>
              <a:rPr lang="zh-CN" altLang="en-US" sz="2400" u="sng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赋值的操作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分开进行</a:t>
            </a: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None/>
            </a:pPr>
            <a:r>
              <a:rPr lang="en-US" altLang="zh-CN" sz="2200" dirty="0" err="1">
                <a:latin typeface="+mn-ea"/>
                <a:cs typeface="Times New Roman" panose="02020603050405020304" pitchFamily="18" charset="0"/>
                <a:sym typeface="Calibri" panose="020F0502020204030204" pitchFamily="34" charset="0"/>
              </a:rPr>
              <a:t>int</a:t>
            </a:r>
            <a:r>
              <a:rPr lang="en-US" altLang="zh-CN" sz="2200" dirty="0">
                <a:latin typeface="+mn-ea"/>
                <a:cs typeface="Times New Roman" panose="02020603050405020304" pitchFamily="18" charset="0"/>
                <a:sym typeface="Calibri" panose="020F0502020204030204" pitchFamily="34" charset="0"/>
              </a:rPr>
              <a:t>[] </a:t>
            </a:r>
            <a:r>
              <a:rPr lang="en-US" altLang="zh-CN" sz="2200" dirty="0" err="1">
                <a:latin typeface="+mn-ea"/>
                <a:cs typeface="Times New Roman" panose="02020603050405020304" pitchFamily="18" charset="0"/>
                <a:sym typeface="Calibri" panose="020F0502020204030204" pitchFamily="34" charset="0"/>
              </a:rPr>
              <a:t>arr</a:t>
            </a:r>
            <a:r>
              <a:rPr lang="en-US" altLang="zh-CN" sz="2200" dirty="0">
                <a:latin typeface="+mn-ea"/>
                <a:cs typeface="Times New Roman" panose="02020603050405020304" pitchFamily="18" charset="0"/>
                <a:sym typeface="Calibri" panose="020F0502020204030204" pitchFamily="34" charset="0"/>
              </a:rPr>
              <a:t> = new </a:t>
            </a:r>
            <a:r>
              <a:rPr lang="en-US" altLang="zh-CN" sz="2200" dirty="0" err="1">
                <a:latin typeface="+mn-ea"/>
                <a:cs typeface="Times New Roman" panose="02020603050405020304" pitchFamily="18" charset="0"/>
                <a:sym typeface="Calibri" panose="020F0502020204030204" pitchFamily="34" charset="0"/>
              </a:rPr>
              <a:t>int</a:t>
            </a:r>
            <a:r>
              <a:rPr lang="en-US" altLang="zh-CN" sz="2200" dirty="0">
                <a:latin typeface="+mn-ea"/>
                <a:cs typeface="Times New Roman" panose="02020603050405020304" pitchFamily="18" charset="0"/>
                <a:sym typeface="Calibri" panose="020F0502020204030204" pitchFamily="34" charset="0"/>
              </a:rPr>
              <a:t>[3];</a:t>
            </a:r>
          </a:p>
          <a:p>
            <a:pPr marL="0" indent="0">
              <a:buNone/>
            </a:pPr>
            <a:r>
              <a:rPr lang="en-US" altLang="zh-CN" sz="2200" dirty="0" err="1">
                <a:latin typeface="+mn-ea"/>
                <a:cs typeface="Times New Roman" panose="02020603050405020304" pitchFamily="18" charset="0"/>
              </a:rPr>
              <a:t>arr</a:t>
            </a:r>
            <a:r>
              <a:rPr lang="en-US" altLang="zh-CN" sz="2200" dirty="0">
                <a:latin typeface="+mn-ea"/>
                <a:cs typeface="Times New Roman" panose="02020603050405020304" pitchFamily="18" charset="0"/>
              </a:rPr>
              <a:t>[0] = 3;</a:t>
            </a:r>
          </a:p>
          <a:p>
            <a:pPr marL="0" indent="0">
              <a:buNone/>
            </a:pPr>
            <a:r>
              <a:rPr lang="en-US" altLang="zh-CN" sz="2200" dirty="0" err="1">
                <a:latin typeface="+mn-ea"/>
                <a:cs typeface="Times New Roman" panose="02020603050405020304" pitchFamily="18" charset="0"/>
              </a:rPr>
              <a:t>arr</a:t>
            </a:r>
            <a:r>
              <a:rPr lang="en-US" altLang="zh-CN" sz="2200" dirty="0">
                <a:latin typeface="+mn-ea"/>
                <a:cs typeface="Times New Roman" panose="02020603050405020304" pitchFamily="18" charset="0"/>
              </a:rPr>
              <a:t>[1] = 9;</a:t>
            </a:r>
          </a:p>
          <a:p>
            <a:pPr marL="0" indent="0">
              <a:buNone/>
            </a:pPr>
            <a:r>
              <a:rPr lang="en-US" altLang="zh-CN" sz="2200" dirty="0" err="1">
                <a:latin typeface="+mn-ea"/>
                <a:cs typeface="Times New Roman" panose="02020603050405020304" pitchFamily="18" charset="0"/>
              </a:rPr>
              <a:t>arr</a:t>
            </a:r>
            <a:r>
              <a:rPr lang="en-US" altLang="zh-CN" sz="2200" dirty="0">
                <a:latin typeface="+mn-ea"/>
                <a:cs typeface="Times New Roman" panose="02020603050405020304" pitchFamily="18" charset="0"/>
              </a:rPr>
              <a:t>[2] = 8;</a:t>
            </a:r>
            <a:endParaRPr lang="en-US" altLang="zh-CN" sz="2400" dirty="0">
              <a:latin typeface="+mn-ea"/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None/>
            </a:pP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静态初始化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在定义数组的同时就为数组元素分配空间并赋值。</a:t>
            </a: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sz="2400" dirty="0" err="1">
                <a:latin typeface="+mn-ea"/>
                <a:cs typeface="Times New Roman" panose="02020603050405020304" pitchFamily="18" charset="0"/>
              </a:rPr>
              <a:t>int</a:t>
            </a:r>
            <a:r>
              <a:rPr lang="en-US" altLang="zh-CN" sz="2400" dirty="0">
                <a:latin typeface="+mn-ea"/>
                <a:cs typeface="Times New Roman" panose="02020603050405020304" pitchFamily="18" charset="0"/>
              </a:rPr>
              <a:t> a[] = new </a:t>
            </a:r>
            <a:r>
              <a:rPr lang="en-US" altLang="zh-CN" sz="2400" dirty="0" err="1">
                <a:latin typeface="+mn-ea"/>
                <a:cs typeface="Times New Roman" panose="02020603050405020304" pitchFamily="18" charset="0"/>
              </a:rPr>
              <a:t>int</a:t>
            </a:r>
            <a:r>
              <a:rPr lang="en-US" altLang="zh-CN" sz="2400" dirty="0">
                <a:latin typeface="+mn-ea"/>
                <a:cs typeface="Times New Roman" panose="02020603050405020304" pitchFamily="18" charset="0"/>
              </a:rPr>
              <a:t>[]{ 3, 9, 8};</a:t>
            </a:r>
          </a:p>
          <a:p>
            <a:pPr marL="0" indent="0">
              <a:buNone/>
            </a:pPr>
            <a:r>
              <a:rPr lang="en-US" altLang="zh-CN" sz="2400" dirty="0" err="1">
                <a:latin typeface="+mn-ea"/>
                <a:cs typeface="Times New Roman" panose="02020603050405020304" pitchFamily="18" charset="0"/>
              </a:rPr>
              <a:t>int</a:t>
            </a:r>
            <a:r>
              <a:rPr lang="en-US" altLang="zh-CN" sz="2400" dirty="0">
                <a:latin typeface="+mn-ea"/>
                <a:cs typeface="Times New Roman" panose="02020603050405020304" pitchFamily="18" charset="0"/>
              </a:rPr>
              <a:t>[] a = {3,9,8};</a:t>
            </a:r>
          </a:p>
          <a:p>
            <a:endParaRPr lang="en-US" altLang="zh-CN" sz="800" dirty="0">
              <a:latin typeface="+mn-ea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zh-CN" altLang="en-US" sz="2400" dirty="0">
              <a:latin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634059" y="486400"/>
            <a:ext cx="8429684" cy="46166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2400" dirty="0" err="1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JavaSE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知识图解</a:t>
            </a:r>
          </a:p>
        </p:txBody>
      </p:sp>
      <p:sp>
        <p:nvSpPr>
          <p:cNvPr id="5" name="TextBox 132"/>
          <p:cNvSpPr txBox="1"/>
          <p:nvPr/>
        </p:nvSpPr>
        <p:spPr>
          <a:xfrm>
            <a:off x="1663131" y="1207089"/>
            <a:ext cx="1584176" cy="3077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140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Java</a:t>
            </a:r>
            <a:r>
              <a:rPr lang="zh-CN" altLang="en-US" sz="140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发展</a:t>
            </a:r>
            <a:r>
              <a:rPr lang="zh-CN" altLang="en-US" sz="1400" dirty="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历程</a:t>
            </a:r>
          </a:p>
        </p:txBody>
      </p:sp>
      <p:sp>
        <p:nvSpPr>
          <p:cNvPr id="6" name="TextBox 133"/>
          <p:cNvSpPr txBox="1"/>
          <p:nvPr/>
        </p:nvSpPr>
        <p:spPr>
          <a:xfrm>
            <a:off x="3538201" y="1200761"/>
            <a:ext cx="1491368" cy="3077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Java</a:t>
            </a:r>
            <a:r>
              <a:rPr lang="zh-CN" altLang="en-US" sz="1400" dirty="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环境搭建</a:t>
            </a:r>
          </a:p>
        </p:txBody>
      </p:sp>
      <p:sp>
        <p:nvSpPr>
          <p:cNvPr id="7" name="TextBox 134"/>
          <p:cNvSpPr txBox="1"/>
          <p:nvPr/>
        </p:nvSpPr>
        <p:spPr>
          <a:xfrm>
            <a:off x="7104225" y="1187979"/>
            <a:ext cx="1456123" cy="3077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基础程序设计</a:t>
            </a:r>
          </a:p>
        </p:txBody>
      </p:sp>
      <p:sp>
        <p:nvSpPr>
          <p:cNvPr id="8" name="TextBox 135"/>
          <p:cNvSpPr txBox="1"/>
          <p:nvPr/>
        </p:nvSpPr>
        <p:spPr>
          <a:xfrm>
            <a:off x="6095201" y="2196771"/>
            <a:ext cx="1098899" cy="3077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数据类型</a:t>
            </a:r>
          </a:p>
        </p:txBody>
      </p:sp>
      <p:sp>
        <p:nvSpPr>
          <p:cNvPr id="9" name="TextBox 136"/>
          <p:cNvSpPr txBox="1"/>
          <p:nvPr/>
        </p:nvSpPr>
        <p:spPr>
          <a:xfrm>
            <a:off x="8199859" y="2201759"/>
            <a:ext cx="1109769" cy="3077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流程控制</a:t>
            </a:r>
          </a:p>
        </p:txBody>
      </p:sp>
      <p:sp>
        <p:nvSpPr>
          <p:cNvPr id="10" name="TextBox 137"/>
          <p:cNvSpPr txBox="1"/>
          <p:nvPr/>
        </p:nvSpPr>
        <p:spPr>
          <a:xfrm>
            <a:off x="7247168" y="2198561"/>
            <a:ext cx="913069" cy="3077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运算符</a:t>
            </a:r>
          </a:p>
        </p:txBody>
      </p:sp>
      <p:sp>
        <p:nvSpPr>
          <p:cNvPr id="11" name="TextBox 138"/>
          <p:cNvSpPr txBox="1"/>
          <p:nvPr/>
        </p:nvSpPr>
        <p:spPr>
          <a:xfrm>
            <a:off x="9366701" y="2193431"/>
            <a:ext cx="698739" cy="3077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数组</a:t>
            </a:r>
          </a:p>
        </p:txBody>
      </p:sp>
      <p:sp>
        <p:nvSpPr>
          <p:cNvPr id="12" name="TextBox 139"/>
          <p:cNvSpPr txBox="1"/>
          <p:nvPr/>
        </p:nvSpPr>
        <p:spPr>
          <a:xfrm>
            <a:off x="7157974" y="2993039"/>
            <a:ext cx="1448958" cy="3077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面向对象编程</a:t>
            </a:r>
          </a:p>
        </p:txBody>
      </p:sp>
      <p:sp>
        <p:nvSpPr>
          <p:cNvPr id="13" name="TextBox 140"/>
          <p:cNvSpPr txBox="1"/>
          <p:nvPr/>
        </p:nvSpPr>
        <p:spPr>
          <a:xfrm>
            <a:off x="5541536" y="3813328"/>
            <a:ext cx="617662" cy="52322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类和对象</a:t>
            </a:r>
          </a:p>
        </p:txBody>
      </p:sp>
      <p:sp>
        <p:nvSpPr>
          <p:cNvPr id="14" name="TextBox 141"/>
          <p:cNvSpPr txBox="1"/>
          <p:nvPr/>
        </p:nvSpPr>
        <p:spPr>
          <a:xfrm>
            <a:off x="6335818" y="3798411"/>
            <a:ext cx="617662" cy="3077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属性</a:t>
            </a:r>
          </a:p>
        </p:txBody>
      </p:sp>
      <p:sp>
        <p:nvSpPr>
          <p:cNvPr id="15" name="TextBox 142"/>
          <p:cNvSpPr txBox="1"/>
          <p:nvPr/>
        </p:nvSpPr>
        <p:spPr>
          <a:xfrm>
            <a:off x="7019548" y="3822319"/>
            <a:ext cx="617662" cy="3077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方法</a:t>
            </a:r>
          </a:p>
        </p:txBody>
      </p:sp>
      <p:sp>
        <p:nvSpPr>
          <p:cNvPr id="16" name="TextBox 143"/>
          <p:cNvSpPr txBox="1"/>
          <p:nvPr/>
        </p:nvSpPr>
        <p:spPr>
          <a:xfrm>
            <a:off x="9408991" y="3802899"/>
            <a:ext cx="651555" cy="52322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140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设计</a:t>
            </a:r>
            <a:endParaRPr lang="en-US" altLang="zh-CN" sz="1400">
              <a:latin typeface="Arial" panose="020B0604020202020204" pitchFamily="34" charset="0"/>
              <a:ea typeface="华文细黑" pitchFamily="2" charset="-122"/>
              <a:cs typeface="Arial" panose="020B0604020202020204" pitchFamily="34" charset="0"/>
            </a:endParaRPr>
          </a:p>
          <a:p>
            <a:pPr algn="ctr"/>
            <a:r>
              <a:rPr lang="zh-CN" altLang="en-US" sz="140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模式</a:t>
            </a:r>
            <a:endParaRPr lang="zh-CN" altLang="en-US" sz="1400" dirty="0">
              <a:latin typeface="Arial" panose="020B0604020202020204" pitchFamily="34" charset="0"/>
              <a:ea typeface="华文细黑" pitchFamily="2" charset="-122"/>
              <a:cs typeface="Arial" panose="020B0604020202020204" pitchFamily="34" charset="0"/>
            </a:endParaRPr>
          </a:p>
        </p:txBody>
      </p:sp>
      <p:sp>
        <p:nvSpPr>
          <p:cNvPr id="17" name="TextBox 144"/>
          <p:cNvSpPr txBox="1"/>
          <p:nvPr/>
        </p:nvSpPr>
        <p:spPr>
          <a:xfrm>
            <a:off x="8588371" y="3800833"/>
            <a:ext cx="617662" cy="3077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接口</a:t>
            </a:r>
          </a:p>
        </p:txBody>
      </p:sp>
      <p:sp>
        <p:nvSpPr>
          <p:cNvPr id="18" name="TextBox 145"/>
          <p:cNvSpPr txBox="1"/>
          <p:nvPr/>
        </p:nvSpPr>
        <p:spPr>
          <a:xfrm>
            <a:off x="7737023" y="3802001"/>
            <a:ext cx="653395" cy="52322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三大特性</a:t>
            </a:r>
          </a:p>
        </p:txBody>
      </p:sp>
      <p:sp>
        <p:nvSpPr>
          <p:cNvPr id="19" name="TextBox 146"/>
          <p:cNvSpPr txBox="1"/>
          <p:nvPr/>
        </p:nvSpPr>
        <p:spPr>
          <a:xfrm>
            <a:off x="6713488" y="4652010"/>
            <a:ext cx="1413706" cy="3077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应用程序开发</a:t>
            </a:r>
          </a:p>
        </p:txBody>
      </p:sp>
      <p:sp>
        <p:nvSpPr>
          <p:cNvPr id="20" name="TextBox 147"/>
          <p:cNvSpPr txBox="1"/>
          <p:nvPr/>
        </p:nvSpPr>
        <p:spPr>
          <a:xfrm>
            <a:off x="3717585" y="5630631"/>
            <a:ext cx="812219" cy="3077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JDBC</a:t>
            </a:r>
            <a:endParaRPr lang="zh-CN" altLang="en-US" sz="1400" dirty="0">
              <a:latin typeface="Arial" panose="020B0604020202020204" pitchFamily="34" charset="0"/>
              <a:ea typeface="华文细黑" pitchFamily="2" charset="-122"/>
              <a:cs typeface="Arial" panose="020B0604020202020204" pitchFamily="34" charset="0"/>
            </a:endParaRPr>
          </a:p>
        </p:txBody>
      </p:sp>
      <p:sp>
        <p:nvSpPr>
          <p:cNvPr id="21" name="TextBox 148"/>
          <p:cNvSpPr txBox="1"/>
          <p:nvPr/>
        </p:nvSpPr>
        <p:spPr>
          <a:xfrm>
            <a:off x="4632221" y="5636245"/>
            <a:ext cx="617662" cy="3077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集合</a:t>
            </a:r>
          </a:p>
        </p:txBody>
      </p:sp>
      <p:sp>
        <p:nvSpPr>
          <p:cNvPr id="22" name="TextBox 149"/>
          <p:cNvSpPr txBox="1"/>
          <p:nvPr/>
        </p:nvSpPr>
        <p:spPr>
          <a:xfrm>
            <a:off x="5448041" y="5625053"/>
            <a:ext cx="1025978" cy="3077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异常处理</a:t>
            </a:r>
          </a:p>
        </p:txBody>
      </p:sp>
      <p:sp>
        <p:nvSpPr>
          <p:cNvPr id="23" name="TextBox 151"/>
          <p:cNvSpPr txBox="1"/>
          <p:nvPr/>
        </p:nvSpPr>
        <p:spPr>
          <a:xfrm>
            <a:off x="6576437" y="5630783"/>
            <a:ext cx="617662" cy="3077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类库</a:t>
            </a:r>
          </a:p>
        </p:txBody>
      </p:sp>
      <p:sp>
        <p:nvSpPr>
          <p:cNvPr id="24" name="TextBox 152"/>
          <p:cNvSpPr txBox="1"/>
          <p:nvPr/>
        </p:nvSpPr>
        <p:spPr>
          <a:xfrm>
            <a:off x="7319977" y="5625053"/>
            <a:ext cx="810226" cy="3077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多线程</a:t>
            </a:r>
          </a:p>
        </p:txBody>
      </p:sp>
      <p:sp>
        <p:nvSpPr>
          <p:cNvPr id="25" name="TextBox 153"/>
          <p:cNvSpPr txBox="1"/>
          <p:nvPr/>
        </p:nvSpPr>
        <p:spPr>
          <a:xfrm>
            <a:off x="8195061" y="5633724"/>
            <a:ext cx="452847" cy="3077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IO</a:t>
            </a:r>
            <a:endParaRPr lang="zh-CN" altLang="en-US" sz="1400" dirty="0">
              <a:latin typeface="Arial" panose="020B0604020202020204" pitchFamily="34" charset="0"/>
              <a:ea typeface="华文细黑" pitchFamily="2" charset="-122"/>
              <a:cs typeface="Arial" panose="020B0604020202020204" pitchFamily="34" charset="0"/>
            </a:endParaRPr>
          </a:p>
        </p:txBody>
      </p:sp>
      <p:sp>
        <p:nvSpPr>
          <p:cNvPr id="26" name="TextBox 154"/>
          <p:cNvSpPr txBox="1"/>
          <p:nvPr/>
        </p:nvSpPr>
        <p:spPr>
          <a:xfrm>
            <a:off x="8736677" y="5641942"/>
            <a:ext cx="617662" cy="3077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反射</a:t>
            </a:r>
          </a:p>
        </p:txBody>
      </p:sp>
      <p:sp>
        <p:nvSpPr>
          <p:cNvPr id="27" name="TextBox 155"/>
          <p:cNvSpPr txBox="1"/>
          <p:nvPr/>
        </p:nvSpPr>
        <p:spPr>
          <a:xfrm>
            <a:off x="9420482" y="5647780"/>
            <a:ext cx="617662" cy="3077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网络</a:t>
            </a:r>
          </a:p>
        </p:txBody>
      </p:sp>
      <p:sp>
        <p:nvSpPr>
          <p:cNvPr id="28" name="TextBox 156"/>
          <p:cNvSpPr txBox="1"/>
          <p:nvPr/>
        </p:nvSpPr>
        <p:spPr>
          <a:xfrm>
            <a:off x="1658158" y="5650321"/>
            <a:ext cx="1255390" cy="3077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连接</a:t>
            </a:r>
            <a:r>
              <a:rPr lang="en-US" altLang="zh-CN" sz="1400" dirty="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Oracle</a:t>
            </a:r>
            <a:endParaRPr lang="zh-CN" altLang="en-US" sz="1400" dirty="0">
              <a:latin typeface="Arial" panose="020B0604020202020204" pitchFamily="34" charset="0"/>
              <a:ea typeface="华文细黑" pitchFamily="2" charset="-122"/>
              <a:cs typeface="Arial" panose="020B0604020202020204" pitchFamily="34" charset="0"/>
            </a:endParaRPr>
          </a:p>
        </p:txBody>
      </p:sp>
      <p:sp>
        <p:nvSpPr>
          <p:cNvPr id="29" name="TextBox 158"/>
          <p:cNvSpPr txBox="1"/>
          <p:nvPr/>
        </p:nvSpPr>
        <p:spPr>
          <a:xfrm>
            <a:off x="3589411" y="4094977"/>
            <a:ext cx="1286655" cy="3077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140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Java</a:t>
            </a:r>
            <a:r>
              <a:rPr lang="zh-CN" altLang="en-US" sz="140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新</a:t>
            </a:r>
            <a:r>
              <a:rPr lang="zh-CN" altLang="en-US" sz="1400" dirty="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特性</a:t>
            </a:r>
          </a:p>
        </p:txBody>
      </p:sp>
      <p:cxnSp>
        <p:nvCxnSpPr>
          <p:cNvPr id="30" name="直接箭头连接符 29"/>
          <p:cNvCxnSpPr/>
          <p:nvPr/>
        </p:nvCxnSpPr>
        <p:spPr>
          <a:xfrm>
            <a:off x="7824755" y="1625488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cxnSp>
        <p:nvCxnSpPr>
          <p:cNvPr id="31" name="肘形连接符 30"/>
          <p:cNvCxnSpPr/>
          <p:nvPr/>
        </p:nvCxnSpPr>
        <p:spPr>
          <a:xfrm rot="10800000" flipV="1">
            <a:off x="6619855" y="1856615"/>
            <a:ext cx="1422293" cy="288033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cxnSp>
        <p:nvCxnSpPr>
          <p:cNvPr id="32" name="肘形连接符 31"/>
          <p:cNvCxnSpPr/>
          <p:nvPr/>
        </p:nvCxnSpPr>
        <p:spPr>
          <a:xfrm>
            <a:off x="7806167" y="1856616"/>
            <a:ext cx="1864470" cy="288033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cxnSp>
        <p:nvCxnSpPr>
          <p:cNvPr id="33" name="肘形连接符 32"/>
          <p:cNvCxnSpPr/>
          <p:nvPr/>
        </p:nvCxnSpPr>
        <p:spPr>
          <a:xfrm rot="16200000" flipH="1">
            <a:off x="4292954" y="2410064"/>
            <a:ext cx="3462300" cy="1364771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cxnSp>
        <p:nvCxnSpPr>
          <p:cNvPr id="34" name="直接箭头连接符 33"/>
          <p:cNvCxnSpPr>
            <a:endCxn id="12" idx="1"/>
          </p:cNvCxnSpPr>
          <p:nvPr/>
        </p:nvCxnSpPr>
        <p:spPr>
          <a:xfrm flipV="1">
            <a:off x="5376132" y="3146928"/>
            <a:ext cx="1781843" cy="583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cxnSp>
        <p:nvCxnSpPr>
          <p:cNvPr id="35" name="肘形连接符 34"/>
          <p:cNvCxnSpPr/>
          <p:nvPr/>
        </p:nvCxnSpPr>
        <p:spPr>
          <a:xfrm rot="5400000">
            <a:off x="7390738" y="3237153"/>
            <a:ext cx="392262" cy="628231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cxnSp>
        <p:nvCxnSpPr>
          <p:cNvPr id="36" name="肘形连接符 35"/>
          <p:cNvCxnSpPr/>
          <p:nvPr/>
        </p:nvCxnSpPr>
        <p:spPr>
          <a:xfrm rot="16200000" flipH="1">
            <a:off x="8705610" y="2564159"/>
            <a:ext cx="382879" cy="1964833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cxnSp>
        <p:nvCxnSpPr>
          <p:cNvPr id="37" name="肘形连接符 36"/>
          <p:cNvCxnSpPr/>
          <p:nvPr/>
        </p:nvCxnSpPr>
        <p:spPr>
          <a:xfrm rot="5400000">
            <a:off x="7084404" y="2913964"/>
            <a:ext cx="375408" cy="1285048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cxnSp>
        <p:nvCxnSpPr>
          <p:cNvPr id="38" name="肘形连接符 37"/>
          <p:cNvCxnSpPr/>
          <p:nvPr/>
        </p:nvCxnSpPr>
        <p:spPr>
          <a:xfrm rot="5400000">
            <a:off x="6684782" y="2502011"/>
            <a:ext cx="345515" cy="2086900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cxnSp>
        <p:nvCxnSpPr>
          <p:cNvPr id="39" name="肘形连接符 38"/>
          <p:cNvCxnSpPr/>
          <p:nvPr/>
        </p:nvCxnSpPr>
        <p:spPr>
          <a:xfrm rot="16200000" flipH="1">
            <a:off x="8209158" y="3074259"/>
            <a:ext cx="367917" cy="956966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cxnSp>
        <p:nvCxnSpPr>
          <p:cNvPr id="40" name="肘形连接符 39"/>
          <p:cNvCxnSpPr/>
          <p:nvPr/>
        </p:nvCxnSpPr>
        <p:spPr>
          <a:xfrm rot="5400000">
            <a:off x="5452889" y="3627352"/>
            <a:ext cx="583178" cy="3364185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cxnSp>
        <p:nvCxnSpPr>
          <p:cNvPr id="41" name="肘形连接符 40"/>
          <p:cNvCxnSpPr/>
          <p:nvPr/>
        </p:nvCxnSpPr>
        <p:spPr>
          <a:xfrm rot="5400000">
            <a:off x="5871607" y="4046070"/>
            <a:ext cx="583178" cy="2526749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cxnSp>
        <p:nvCxnSpPr>
          <p:cNvPr id="42" name="肘形连接符 41"/>
          <p:cNvCxnSpPr/>
          <p:nvPr/>
        </p:nvCxnSpPr>
        <p:spPr>
          <a:xfrm rot="5400000">
            <a:off x="6373871" y="4534277"/>
            <a:ext cx="569123" cy="1536279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cxnSp>
        <p:nvCxnSpPr>
          <p:cNvPr id="43" name="肘形连接符 42"/>
          <p:cNvCxnSpPr/>
          <p:nvPr/>
        </p:nvCxnSpPr>
        <p:spPr>
          <a:xfrm rot="5400000">
            <a:off x="6856411" y="5030874"/>
            <a:ext cx="583178" cy="557141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cxnSp>
        <p:nvCxnSpPr>
          <p:cNvPr id="44" name="肘形连接符 43"/>
          <p:cNvCxnSpPr/>
          <p:nvPr/>
        </p:nvCxnSpPr>
        <p:spPr>
          <a:xfrm rot="16200000" flipH="1">
            <a:off x="7278565" y="5165859"/>
            <a:ext cx="583178" cy="287168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cxnSp>
        <p:nvCxnSpPr>
          <p:cNvPr id="45" name="肘形连接符 44"/>
          <p:cNvCxnSpPr/>
          <p:nvPr/>
        </p:nvCxnSpPr>
        <p:spPr>
          <a:xfrm rot="16200000" flipH="1">
            <a:off x="7632218" y="4812206"/>
            <a:ext cx="583178" cy="994474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cxnSp>
        <p:nvCxnSpPr>
          <p:cNvPr id="46" name="肘形连接符 45"/>
          <p:cNvCxnSpPr/>
          <p:nvPr/>
        </p:nvCxnSpPr>
        <p:spPr>
          <a:xfrm rot="16200000" flipH="1">
            <a:off x="7923997" y="4493132"/>
            <a:ext cx="624087" cy="1618938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cxnSp>
        <p:nvCxnSpPr>
          <p:cNvPr id="47" name="肘形连接符 46"/>
          <p:cNvCxnSpPr/>
          <p:nvPr/>
        </p:nvCxnSpPr>
        <p:spPr>
          <a:xfrm rot="16200000" flipH="1">
            <a:off x="8307503" y="4142729"/>
            <a:ext cx="583178" cy="2345044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cxnSp>
        <p:nvCxnSpPr>
          <p:cNvPr id="48" name="直接箭头连接符 47"/>
          <p:cNvCxnSpPr/>
          <p:nvPr/>
        </p:nvCxnSpPr>
        <p:spPr>
          <a:xfrm rot="10800000" flipV="1">
            <a:off x="2914137" y="5800555"/>
            <a:ext cx="791745" cy="610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sp>
        <p:nvSpPr>
          <p:cNvPr id="49" name="TextBox 168"/>
          <p:cNvSpPr txBox="1"/>
          <p:nvPr/>
        </p:nvSpPr>
        <p:spPr>
          <a:xfrm>
            <a:off x="3304429" y="1992668"/>
            <a:ext cx="1477370" cy="3077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Eclipse</a:t>
            </a:r>
            <a:r>
              <a:rPr lang="zh-CN" altLang="en-US" sz="1400" dirty="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使用</a:t>
            </a:r>
          </a:p>
        </p:txBody>
      </p:sp>
      <p:cxnSp>
        <p:nvCxnSpPr>
          <p:cNvPr id="50" name="直接箭头连接符 49"/>
          <p:cNvCxnSpPr>
            <a:endCxn id="49" idx="3"/>
          </p:cNvCxnSpPr>
          <p:nvPr/>
        </p:nvCxnSpPr>
        <p:spPr>
          <a:xfrm rot="10800000" flipV="1">
            <a:off x="4781799" y="2144646"/>
            <a:ext cx="558584" cy="19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sp>
        <p:nvSpPr>
          <p:cNvPr id="51" name="TextBox 199"/>
          <p:cNvSpPr txBox="1"/>
          <p:nvPr/>
        </p:nvSpPr>
        <p:spPr>
          <a:xfrm>
            <a:off x="1661356" y="2380687"/>
            <a:ext cx="1144826" cy="3077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泛型</a:t>
            </a:r>
          </a:p>
        </p:txBody>
      </p:sp>
      <p:sp>
        <p:nvSpPr>
          <p:cNvPr id="52" name="TextBox 200"/>
          <p:cNvSpPr txBox="1"/>
          <p:nvPr/>
        </p:nvSpPr>
        <p:spPr>
          <a:xfrm>
            <a:off x="1652860" y="2998310"/>
            <a:ext cx="1153322" cy="3077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枚举</a:t>
            </a:r>
          </a:p>
        </p:txBody>
      </p:sp>
      <p:sp>
        <p:nvSpPr>
          <p:cNvPr id="53" name="TextBox 201"/>
          <p:cNvSpPr txBox="1"/>
          <p:nvPr/>
        </p:nvSpPr>
        <p:spPr>
          <a:xfrm>
            <a:off x="1652859" y="3602289"/>
            <a:ext cx="1206591" cy="3077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装箱</a:t>
            </a:r>
            <a:r>
              <a:rPr lang="en-US" altLang="zh-CN" sz="1400" dirty="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/</a:t>
            </a:r>
            <a:r>
              <a:rPr lang="zh-CN" altLang="en-US" sz="1400" dirty="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拆箱</a:t>
            </a:r>
          </a:p>
        </p:txBody>
      </p:sp>
      <p:sp>
        <p:nvSpPr>
          <p:cNvPr id="54" name="TextBox 202"/>
          <p:cNvSpPr txBox="1"/>
          <p:nvPr/>
        </p:nvSpPr>
        <p:spPr>
          <a:xfrm>
            <a:off x="1661355" y="4246448"/>
            <a:ext cx="1173502" cy="3077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可变参数</a:t>
            </a:r>
          </a:p>
        </p:txBody>
      </p:sp>
      <p:sp>
        <p:nvSpPr>
          <p:cNvPr id="55" name="TextBox 203"/>
          <p:cNvSpPr txBox="1"/>
          <p:nvPr/>
        </p:nvSpPr>
        <p:spPr>
          <a:xfrm>
            <a:off x="1661355" y="4835227"/>
            <a:ext cx="1193946" cy="3077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Annotation</a:t>
            </a:r>
            <a:endParaRPr lang="zh-CN" altLang="en-US" sz="1400" dirty="0">
              <a:latin typeface="Arial" panose="020B0604020202020204" pitchFamily="34" charset="0"/>
              <a:ea typeface="华文细黑" pitchFamily="2" charset="-122"/>
              <a:cs typeface="Arial" panose="020B0604020202020204" pitchFamily="34" charset="0"/>
            </a:endParaRPr>
          </a:p>
        </p:txBody>
      </p:sp>
      <p:cxnSp>
        <p:nvCxnSpPr>
          <p:cNvPr id="56" name="肘形连接符 55"/>
          <p:cNvCxnSpPr>
            <a:stCxn id="29" idx="1"/>
            <a:endCxn id="51" idx="3"/>
          </p:cNvCxnSpPr>
          <p:nvPr/>
        </p:nvCxnSpPr>
        <p:spPr>
          <a:xfrm rot="10800000">
            <a:off x="2806183" y="2534576"/>
            <a:ext cx="783229" cy="171429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cxnSp>
        <p:nvCxnSpPr>
          <p:cNvPr id="57" name="肘形连接符 56"/>
          <p:cNvCxnSpPr>
            <a:stCxn id="29" idx="1"/>
            <a:endCxn id="52" idx="3"/>
          </p:cNvCxnSpPr>
          <p:nvPr/>
        </p:nvCxnSpPr>
        <p:spPr>
          <a:xfrm rot="10800000">
            <a:off x="2806183" y="3152200"/>
            <a:ext cx="783229" cy="1096667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cxnSp>
        <p:nvCxnSpPr>
          <p:cNvPr id="58" name="肘形连接符 57"/>
          <p:cNvCxnSpPr/>
          <p:nvPr/>
        </p:nvCxnSpPr>
        <p:spPr>
          <a:xfrm rot="10800000">
            <a:off x="2855041" y="3765693"/>
            <a:ext cx="743607" cy="483172"/>
          </a:xfrm>
          <a:prstGeom prst="bentConnector3">
            <a:avLst>
              <a:gd name="adj1" fmla="val 53925"/>
            </a:avLst>
          </a:prstGeom>
          <a:ln>
            <a:tailEnd type="arrow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cxnSp>
        <p:nvCxnSpPr>
          <p:cNvPr id="59" name="肘形连接符 58"/>
          <p:cNvCxnSpPr/>
          <p:nvPr/>
        </p:nvCxnSpPr>
        <p:spPr>
          <a:xfrm rot="10800000" flipV="1">
            <a:off x="2841653" y="4248562"/>
            <a:ext cx="708504" cy="737881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cxnSp>
        <p:nvCxnSpPr>
          <p:cNvPr id="60" name="直接箭头连接符 59"/>
          <p:cNvCxnSpPr>
            <a:stCxn id="6" idx="3"/>
          </p:cNvCxnSpPr>
          <p:nvPr/>
        </p:nvCxnSpPr>
        <p:spPr>
          <a:xfrm>
            <a:off x="5029569" y="1354649"/>
            <a:ext cx="2034162" cy="138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cxnSp>
        <p:nvCxnSpPr>
          <p:cNvPr id="61" name="直接箭头连接符 60"/>
          <p:cNvCxnSpPr>
            <a:stCxn id="5" idx="3"/>
            <a:endCxn id="6" idx="1"/>
          </p:cNvCxnSpPr>
          <p:nvPr/>
        </p:nvCxnSpPr>
        <p:spPr>
          <a:xfrm flipV="1">
            <a:off x="3247307" y="1354649"/>
            <a:ext cx="290894" cy="63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cxnSp>
        <p:nvCxnSpPr>
          <p:cNvPr id="62" name="直接箭头连接符 61"/>
          <p:cNvCxnSpPr/>
          <p:nvPr/>
        </p:nvCxnSpPr>
        <p:spPr>
          <a:xfrm rot="5400000">
            <a:off x="7666561" y="3539454"/>
            <a:ext cx="494887" cy="59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cxnSp>
        <p:nvCxnSpPr>
          <p:cNvPr id="63" name="直接箭头连接符 62"/>
          <p:cNvCxnSpPr/>
          <p:nvPr/>
        </p:nvCxnSpPr>
        <p:spPr>
          <a:xfrm rot="10800000">
            <a:off x="4889713" y="4251626"/>
            <a:ext cx="47277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cxnSp>
        <p:nvCxnSpPr>
          <p:cNvPr id="64" name="肘形连接符 63"/>
          <p:cNvCxnSpPr/>
          <p:nvPr/>
        </p:nvCxnSpPr>
        <p:spPr>
          <a:xfrm rot="16200000" flipH="1">
            <a:off x="7930786" y="1397256"/>
            <a:ext cx="706003" cy="922457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499684" y="558881"/>
            <a:ext cx="5376597" cy="792088"/>
          </a:xfrm>
        </p:spPr>
        <p:txBody>
          <a:bodyPr>
            <a:normAutofit/>
          </a:bodyPr>
          <a:lstStyle/>
          <a:p>
            <a:pPr eaLnBrk="1" hangingPunct="1"/>
            <a:r>
              <a:rPr lang="zh-CN" altLang="en-US" b="1" dirty="0">
                <a:latin typeface="+mn-lt"/>
                <a:ea typeface="宋体" panose="02010600030101010101" pitchFamily="2" charset="-122"/>
                <a:cs typeface="Arial Unicode MS" pitchFamily="34" charset="-122"/>
              </a:rPr>
              <a:t>数组元素的引用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1713" y="1628800"/>
            <a:ext cx="11630939" cy="4824536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l"/>
            </a:pPr>
            <a:r>
              <a:rPr lang="zh-CN" altLang="en-US" sz="2400" dirty="0">
                <a:ea typeface="宋体" panose="02010600030101010101" pitchFamily="2" charset="-122"/>
                <a:cs typeface="Times New Roman" panose="02020603050405020304" pitchFamily="18" charset="0"/>
              </a:rPr>
              <a:t>定义并用运算符</a:t>
            </a:r>
            <a:r>
              <a:rPr lang="en-US" altLang="zh-CN" sz="2400" b="1" dirty="0">
                <a:ea typeface="宋体" panose="02010600030101010101" pitchFamily="2" charset="-122"/>
                <a:cs typeface="Times New Roman" panose="02020603050405020304" pitchFamily="18" charset="0"/>
              </a:rPr>
              <a:t>new</a:t>
            </a:r>
            <a:r>
              <a:rPr lang="zh-CN" altLang="en-US" sz="2400" dirty="0">
                <a:ea typeface="宋体" panose="02010600030101010101" pitchFamily="2" charset="-122"/>
                <a:cs typeface="Times New Roman" panose="02020603050405020304" pitchFamily="18" charset="0"/>
              </a:rPr>
              <a:t>为之分配空间后，才可以引用数组中的每个元素；</a:t>
            </a:r>
          </a:p>
          <a:p>
            <a:pPr eaLnBrk="1" hangingPunct="1">
              <a:lnSpc>
                <a:spcPct val="90000"/>
              </a:lnSpc>
              <a:spcBef>
                <a:spcPct val="80000"/>
              </a:spcBef>
              <a:buClr>
                <a:schemeClr val="tx1"/>
              </a:buClr>
              <a:buFont typeface="Wingdings" panose="05000000000000000000" pitchFamily="2" charset="2"/>
              <a:buChar char="l"/>
            </a:pPr>
            <a:r>
              <a:rPr lang="zh-CN" altLang="en-US" sz="2400" dirty="0">
                <a:ea typeface="宋体" panose="02010600030101010101" pitchFamily="2" charset="-122"/>
                <a:cs typeface="Times New Roman" panose="02020603050405020304" pitchFamily="18" charset="0"/>
              </a:rPr>
              <a:t>数组元素的引用方式：数组名</a:t>
            </a:r>
            <a:r>
              <a:rPr lang="en-US" altLang="zh-CN" sz="2400" dirty="0">
                <a:ea typeface="宋体" panose="02010600030101010101" pitchFamily="2" charset="-122"/>
                <a:cs typeface="Times New Roman" panose="02020603050405020304" pitchFamily="18" charset="0"/>
              </a:rPr>
              <a:t>[</a:t>
            </a:r>
            <a:r>
              <a:rPr lang="zh-CN" altLang="en-US" sz="2400" dirty="0">
                <a:ea typeface="宋体" panose="02010600030101010101" pitchFamily="2" charset="-122"/>
                <a:cs typeface="Times New Roman" panose="02020603050405020304" pitchFamily="18" charset="0"/>
              </a:rPr>
              <a:t>数组元素下标</a:t>
            </a:r>
            <a:r>
              <a:rPr lang="en-US" altLang="zh-CN" sz="2400" dirty="0">
                <a:ea typeface="宋体" panose="02010600030101010101" pitchFamily="2" charset="-122"/>
                <a:cs typeface="Times New Roman" panose="02020603050405020304" pitchFamily="18" charset="0"/>
              </a:rPr>
              <a:t>]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zh-CN" dirty="0"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en-US" dirty="0">
                <a:ea typeface="宋体" panose="02010600030101010101" pitchFamily="2" charset="-122"/>
                <a:cs typeface="Times New Roman" panose="02020603050405020304" pitchFamily="18" charset="0"/>
              </a:rPr>
              <a:t>数组元素下标可以是整型常量或整型表达式。如</a:t>
            </a:r>
            <a:r>
              <a:rPr lang="en-US" altLang="zh-CN" dirty="0">
                <a:ea typeface="宋体" panose="02010600030101010101" pitchFamily="2" charset="-122"/>
                <a:cs typeface="Times New Roman" panose="02020603050405020304" pitchFamily="18" charset="0"/>
              </a:rPr>
              <a:t>a[3] , b[</a:t>
            </a:r>
            <a:r>
              <a:rPr lang="en-US" altLang="zh-CN" dirty="0" err="1">
                <a:ea typeface="宋体" panose="02010600030101010101" pitchFamily="2" charset="-122"/>
                <a:cs typeface="Times New Roman" panose="02020603050405020304" pitchFamily="18" charset="0"/>
              </a:rPr>
              <a:t>i</a:t>
            </a:r>
            <a:r>
              <a:rPr lang="en-US" altLang="zh-CN" dirty="0">
                <a:ea typeface="宋体" panose="02010600030101010101" pitchFamily="2" charset="-122"/>
                <a:cs typeface="Times New Roman" panose="02020603050405020304" pitchFamily="18" charset="0"/>
              </a:rPr>
              <a:t>] , c[6*</a:t>
            </a:r>
            <a:r>
              <a:rPr lang="en-US" altLang="zh-CN" dirty="0" err="1">
                <a:ea typeface="宋体" panose="02010600030101010101" pitchFamily="2" charset="-122"/>
                <a:cs typeface="Times New Roman" panose="02020603050405020304" pitchFamily="18" charset="0"/>
              </a:rPr>
              <a:t>i</a:t>
            </a:r>
            <a:r>
              <a:rPr lang="en-US" altLang="zh-CN" dirty="0">
                <a:ea typeface="宋体" panose="02010600030101010101" pitchFamily="2" charset="-122"/>
                <a:cs typeface="Times New Roman" panose="02020603050405020304" pitchFamily="18" charset="0"/>
              </a:rPr>
              <a:t>];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zh-CN" altLang="en-US" dirty="0">
                <a:ea typeface="宋体" panose="02010600030101010101" pitchFamily="2" charset="-122"/>
                <a:cs typeface="Times New Roman" panose="02020603050405020304" pitchFamily="18" charset="0"/>
              </a:rPr>
              <a:t>数组元素下标从</a:t>
            </a:r>
            <a:r>
              <a:rPr lang="en-US" altLang="zh-CN" dirty="0">
                <a:ea typeface="宋体" panose="02010600030101010101" pitchFamily="2" charset="-122"/>
                <a:cs typeface="Times New Roman" panose="02020603050405020304" pitchFamily="18" charset="0"/>
              </a:rPr>
              <a:t>0</a:t>
            </a:r>
            <a:r>
              <a:rPr lang="zh-CN" altLang="en-US" dirty="0">
                <a:ea typeface="宋体" panose="02010600030101010101" pitchFamily="2" charset="-122"/>
                <a:cs typeface="Times New Roman" panose="02020603050405020304" pitchFamily="18" charset="0"/>
              </a:rPr>
              <a:t>开始；长度为</a:t>
            </a:r>
            <a:r>
              <a:rPr lang="en-US" altLang="zh-CN" dirty="0">
                <a:ea typeface="宋体" panose="02010600030101010101" pitchFamily="2" charset="-122"/>
                <a:cs typeface="Times New Roman" panose="02020603050405020304" pitchFamily="18" charset="0"/>
              </a:rPr>
              <a:t>n</a:t>
            </a:r>
            <a:r>
              <a:rPr lang="zh-CN" altLang="en-US" dirty="0">
                <a:ea typeface="宋体" panose="02010600030101010101" pitchFamily="2" charset="-122"/>
                <a:cs typeface="Times New Roman" panose="02020603050405020304" pitchFamily="18" charset="0"/>
              </a:rPr>
              <a:t>的数组合法下标取值范围</a:t>
            </a:r>
            <a:r>
              <a:rPr lang="en-US" altLang="zh-CN" dirty="0">
                <a:ea typeface="宋体" panose="02010600030101010101" pitchFamily="2" charset="-122"/>
                <a:cs typeface="Times New Roman" panose="02020603050405020304" pitchFamily="18" charset="0"/>
              </a:rPr>
              <a:t>: 0 —&gt;n-1</a:t>
            </a:r>
            <a:r>
              <a:rPr lang="zh-CN" altLang="en-US" dirty="0">
                <a:ea typeface="宋体" panose="02010600030101010101" pitchFamily="2" charset="-122"/>
                <a:cs typeface="Times New Roman" panose="02020603050405020304" pitchFamily="18" charset="0"/>
              </a:rPr>
              <a:t>；如</a:t>
            </a:r>
            <a:r>
              <a:rPr lang="en-US" altLang="zh-CN" dirty="0" err="1">
                <a:ea typeface="宋体" panose="02010600030101010101" pitchFamily="2" charset="-122"/>
                <a:cs typeface="Times New Roman" panose="02020603050405020304" pitchFamily="18" charset="0"/>
              </a:rPr>
              <a:t>int</a:t>
            </a:r>
            <a:r>
              <a:rPr lang="en-US" altLang="zh-CN" dirty="0">
                <a:ea typeface="宋体" panose="02010600030101010101" pitchFamily="2" charset="-122"/>
                <a:cs typeface="Times New Roman" panose="02020603050405020304" pitchFamily="18" charset="0"/>
              </a:rPr>
              <a:t> a[]=new </a:t>
            </a:r>
            <a:r>
              <a:rPr lang="en-US" altLang="zh-CN" dirty="0" err="1">
                <a:ea typeface="宋体" panose="02010600030101010101" pitchFamily="2" charset="-122"/>
                <a:cs typeface="Times New Roman" panose="02020603050405020304" pitchFamily="18" charset="0"/>
              </a:rPr>
              <a:t>int</a:t>
            </a:r>
            <a:r>
              <a:rPr lang="en-US" altLang="zh-CN" dirty="0">
                <a:ea typeface="宋体" panose="02010600030101010101" pitchFamily="2" charset="-122"/>
                <a:cs typeface="Times New Roman" panose="02020603050405020304" pitchFamily="18" charset="0"/>
              </a:rPr>
              <a:t>[3];  </a:t>
            </a:r>
            <a:r>
              <a:rPr lang="zh-CN" altLang="en-US" dirty="0">
                <a:ea typeface="宋体" panose="02010600030101010101" pitchFamily="2" charset="-122"/>
                <a:cs typeface="Times New Roman" panose="02020603050405020304" pitchFamily="18" charset="0"/>
              </a:rPr>
              <a:t>可引用的数组元素为</a:t>
            </a:r>
            <a:r>
              <a:rPr lang="en-US" altLang="zh-CN" dirty="0">
                <a:ea typeface="宋体" panose="02010600030101010101" pitchFamily="2" charset="-122"/>
                <a:cs typeface="Times New Roman" panose="02020603050405020304" pitchFamily="18" charset="0"/>
              </a:rPr>
              <a:t>a[0]</a:t>
            </a:r>
            <a:r>
              <a:rPr lang="zh-CN" altLang="en-US" dirty="0"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dirty="0">
                <a:ea typeface="宋体" panose="02010600030101010101" pitchFamily="2" charset="-122"/>
                <a:cs typeface="Times New Roman" panose="02020603050405020304" pitchFamily="18" charset="0"/>
              </a:rPr>
              <a:t>a[1]</a:t>
            </a:r>
            <a:r>
              <a:rPr lang="zh-CN" altLang="en-US" dirty="0"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dirty="0">
                <a:ea typeface="宋体" panose="02010600030101010101" pitchFamily="2" charset="-122"/>
                <a:cs typeface="Times New Roman" panose="02020603050405020304" pitchFamily="18" charset="0"/>
              </a:rPr>
              <a:t>a[2]</a:t>
            </a:r>
          </a:p>
          <a:p>
            <a:pPr eaLnBrk="1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Font typeface="Wingdings" panose="05000000000000000000" pitchFamily="2" charset="2"/>
              <a:buChar char="l"/>
            </a:pPr>
            <a:r>
              <a:rPr lang="zh-CN" altLang="en-US" sz="2400" dirty="0">
                <a:ea typeface="宋体" panose="02010600030101010101" pitchFamily="2" charset="-122"/>
                <a:cs typeface="Times New Roman" panose="02020603050405020304" pitchFamily="18" charset="0"/>
              </a:rPr>
              <a:t>每个数组都有一个属性</a:t>
            </a:r>
            <a:r>
              <a:rPr lang="en-US" altLang="zh-CN" sz="2400" b="1" dirty="0">
                <a:ea typeface="宋体" panose="02010600030101010101" pitchFamily="2" charset="-122"/>
                <a:cs typeface="Times New Roman" panose="02020603050405020304" pitchFamily="18" charset="0"/>
              </a:rPr>
              <a:t>length</a:t>
            </a:r>
            <a:r>
              <a:rPr lang="zh-CN" altLang="en-US" sz="2400" dirty="0">
                <a:ea typeface="宋体" panose="02010600030101010101" pitchFamily="2" charset="-122"/>
                <a:cs typeface="Times New Roman" panose="02020603050405020304" pitchFamily="18" charset="0"/>
              </a:rPr>
              <a:t>指明它的长度，例如：</a:t>
            </a:r>
            <a:r>
              <a:rPr lang="en-US" altLang="zh-CN" sz="2400" b="1" dirty="0" err="1">
                <a:ea typeface="宋体" panose="02010600030101010101" pitchFamily="2" charset="-122"/>
                <a:cs typeface="Times New Roman" panose="02020603050405020304" pitchFamily="18" charset="0"/>
              </a:rPr>
              <a:t>a.length</a:t>
            </a:r>
            <a:r>
              <a:rPr lang="en-US" altLang="zh-CN" sz="2400" b="1" dirty="0"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en-US" sz="2400" dirty="0">
                <a:ea typeface="宋体" panose="02010600030101010101" pitchFamily="2" charset="-122"/>
                <a:cs typeface="Times New Roman" panose="02020603050405020304" pitchFamily="18" charset="0"/>
              </a:rPr>
              <a:t>指明数组</a:t>
            </a:r>
            <a:r>
              <a:rPr lang="en-US" altLang="zh-CN" sz="2400" b="1" dirty="0"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zh-CN" altLang="en-US" sz="2400" dirty="0">
                <a:ea typeface="宋体" panose="02010600030101010101" pitchFamily="2" charset="-122"/>
                <a:cs typeface="Times New Roman" panose="02020603050405020304" pitchFamily="18" charset="0"/>
              </a:rPr>
              <a:t>的长度</a:t>
            </a:r>
            <a:r>
              <a:rPr lang="en-US" altLang="zh-CN" sz="2400" dirty="0"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en-US" sz="2400" dirty="0">
                <a:ea typeface="宋体" panose="02010600030101010101" pitchFamily="2" charset="-122"/>
                <a:cs typeface="Times New Roman" panose="02020603050405020304" pitchFamily="18" charset="0"/>
              </a:rPr>
              <a:t>元素个数</a:t>
            </a:r>
            <a:r>
              <a:rPr lang="en-US" altLang="zh-CN" sz="2400" dirty="0"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zh-CN" altLang="en-US" dirty="0">
                <a:ea typeface="宋体" panose="02010600030101010101" pitchFamily="2" charset="-122"/>
                <a:cs typeface="Times New Roman" panose="02020603050405020304" pitchFamily="18" charset="0"/>
              </a:rPr>
              <a:t>数组一旦初始化，其长度是不可变的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994" y="787006"/>
            <a:ext cx="8058877" cy="720080"/>
          </a:xfrm>
        </p:spPr>
        <p:txBody>
          <a:bodyPr>
            <a:normAutofit/>
          </a:bodyPr>
          <a:lstStyle/>
          <a:p>
            <a:pPr eaLnBrk="1" hangingPunct="1"/>
            <a:r>
              <a:rPr lang="zh-CN" altLang="en-US" b="1" dirty="0">
                <a:latin typeface="+mn-lt"/>
                <a:ea typeface="宋体" panose="02010600030101010101" pitchFamily="2" charset="-122"/>
                <a:cs typeface="Arial Unicode MS" pitchFamily="34" charset="-122"/>
              </a:rPr>
              <a:t>数组元素的默认初始化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9498" y="1772816"/>
            <a:ext cx="11609164" cy="4038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l"/>
            </a:pPr>
            <a:r>
              <a:rPr lang="zh-CN" altLang="en-US" sz="2800" dirty="0">
                <a:ea typeface="宋体" panose="02010600030101010101" pitchFamily="2" charset="-122"/>
                <a:cs typeface="Times New Roman" panose="02020603050405020304" pitchFamily="18" charset="0"/>
              </a:rPr>
              <a:t>数组是引用类型，它的元素相当于类的成员变量，因此数组一经分配空间，其中的每个元素也被按照成员变量同样的方式被隐式初始化。例如：</a:t>
            </a:r>
          </a:p>
          <a:p>
            <a:pPr lvl="1" algn="just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zh-CN" altLang="en-US" sz="2400" dirty="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1" algn="just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CN" dirty="0">
                <a:ea typeface="宋体" panose="02010600030101010101" pitchFamily="2" charset="-122"/>
                <a:cs typeface="Times New Roman" panose="02020603050405020304" pitchFamily="18" charset="0"/>
              </a:rPr>
              <a:t>public class Test {</a:t>
            </a:r>
          </a:p>
          <a:p>
            <a:pPr lvl="2" algn="just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CN" sz="2400" dirty="0">
                <a:ea typeface="宋体" panose="02010600030101010101" pitchFamily="2" charset="-122"/>
                <a:cs typeface="Times New Roman" panose="02020603050405020304" pitchFamily="18" charset="0"/>
              </a:rPr>
              <a:t>public static void main(String </a:t>
            </a:r>
            <a:r>
              <a:rPr lang="en-US" altLang="zh-CN" sz="2400" dirty="0" err="1">
                <a:ea typeface="宋体" panose="02010600030101010101" pitchFamily="2" charset="-122"/>
                <a:cs typeface="Times New Roman" panose="02020603050405020304" pitchFamily="18" charset="0"/>
              </a:rPr>
              <a:t>argv</a:t>
            </a:r>
            <a:r>
              <a:rPr lang="en-US" altLang="zh-CN" sz="2400" dirty="0">
                <a:ea typeface="宋体" panose="02010600030101010101" pitchFamily="2" charset="-122"/>
                <a:cs typeface="Times New Roman" panose="02020603050405020304" pitchFamily="18" charset="0"/>
              </a:rPr>
              <a:t>[]){</a:t>
            </a:r>
          </a:p>
          <a:p>
            <a:pPr lvl="3" algn="just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CN" sz="2400" dirty="0" err="1">
                <a:ea typeface="宋体" panose="02010600030101010101" pitchFamily="2" charset="-122"/>
                <a:cs typeface="Times New Roman" panose="02020603050405020304" pitchFamily="18" charset="0"/>
              </a:rPr>
              <a:t>int</a:t>
            </a:r>
            <a:r>
              <a:rPr lang="en-US" altLang="zh-CN" sz="2400" dirty="0">
                <a:ea typeface="宋体" panose="02010600030101010101" pitchFamily="2" charset="-122"/>
                <a:cs typeface="Times New Roman" panose="02020603050405020304" pitchFamily="18" charset="0"/>
              </a:rPr>
              <a:t> a[]= new </a:t>
            </a:r>
            <a:r>
              <a:rPr lang="en-US" altLang="zh-CN" sz="2400" dirty="0" err="1">
                <a:ea typeface="宋体" panose="02010600030101010101" pitchFamily="2" charset="-122"/>
                <a:cs typeface="Times New Roman" panose="02020603050405020304" pitchFamily="18" charset="0"/>
              </a:rPr>
              <a:t>int</a:t>
            </a:r>
            <a:r>
              <a:rPr lang="en-US" altLang="zh-CN" sz="2400" dirty="0">
                <a:ea typeface="宋体" panose="02010600030101010101" pitchFamily="2" charset="-122"/>
                <a:cs typeface="Times New Roman" panose="02020603050405020304" pitchFamily="18" charset="0"/>
              </a:rPr>
              <a:t>[5]; </a:t>
            </a:r>
          </a:p>
          <a:p>
            <a:pPr lvl="3" algn="just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CN" sz="2400" dirty="0" err="1">
                <a:ea typeface="宋体" panose="02010600030101010101" pitchFamily="2" charset="-122"/>
                <a:cs typeface="Times New Roman" panose="02020603050405020304" pitchFamily="18" charset="0"/>
              </a:rPr>
              <a:t>System.out.println</a:t>
            </a:r>
            <a:r>
              <a:rPr lang="en-US" altLang="zh-CN" sz="2400" dirty="0">
                <a:ea typeface="宋体" panose="02010600030101010101" pitchFamily="2" charset="-122"/>
                <a:cs typeface="Times New Roman" panose="02020603050405020304" pitchFamily="18" charset="0"/>
              </a:rPr>
              <a:t>(a[3]);	//a[3]</a:t>
            </a:r>
            <a:r>
              <a:rPr lang="zh-CN" altLang="en-US" sz="2400" dirty="0">
                <a:ea typeface="宋体" panose="02010600030101010101" pitchFamily="2" charset="-122"/>
                <a:cs typeface="Times New Roman" panose="02020603050405020304" pitchFamily="18" charset="0"/>
              </a:rPr>
              <a:t>的默认值为</a:t>
            </a:r>
            <a:r>
              <a:rPr lang="en-US" altLang="zh-CN" sz="2400" dirty="0">
                <a:ea typeface="宋体" panose="02010600030101010101" pitchFamily="2" charset="-122"/>
                <a:cs typeface="Times New Roman" panose="02020603050405020304" pitchFamily="18" charset="0"/>
              </a:rPr>
              <a:t>0</a:t>
            </a:r>
          </a:p>
          <a:p>
            <a:pPr lvl="2" algn="just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CN" sz="2400" dirty="0">
                <a:ea typeface="宋体" panose="02010600030101010101" pitchFamily="2" charset="-122"/>
                <a:cs typeface="Times New Roman" panose="02020603050405020304" pitchFamily="18" charset="0"/>
              </a:rPr>
              <a:t>}</a:t>
            </a:r>
          </a:p>
          <a:p>
            <a:pPr lvl="1" algn="just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CN" dirty="0">
                <a:ea typeface="宋体" panose="02010600030101010101" pitchFamily="2" charset="-122"/>
                <a:cs typeface="Times New Roman" panose="02020603050405020304" pitchFamily="18" charset="0"/>
              </a:rPr>
              <a:t>}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46380" y="397664"/>
            <a:ext cx="5281084" cy="792088"/>
          </a:xfrm>
        </p:spPr>
        <p:txBody>
          <a:bodyPr>
            <a:normAutofit/>
          </a:bodyPr>
          <a:lstStyle/>
          <a:p>
            <a:pPr eaLnBrk="1" hangingPunct="1"/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  <a:cs typeface="Arial Unicode MS" pitchFamily="34" charset="-122"/>
              </a:rPr>
              <a:t>多维数组</a:t>
            </a:r>
            <a:endParaRPr lang="en-US" altLang="zh-CN" b="1" dirty="0">
              <a:latin typeface="宋体" panose="02010600030101010101" pitchFamily="2" charset="-122"/>
              <a:ea typeface="宋体" panose="02010600030101010101" pitchFamily="2" charset="-122"/>
              <a:cs typeface="Arial Unicode MS" pitchFamily="34" charset="-122"/>
            </a:endParaRPr>
          </a:p>
        </p:txBody>
      </p:sp>
      <p:graphicFrame>
        <p:nvGraphicFramePr>
          <p:cNvPr id="5" name="Group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952270044"/>
              </p:ext>
            </p:extLst>
          </p:nvPr>
        </p:nvGraphicFramePr>
        <p:xfrm>
          <a:off x="527381" y="1412776"/>
          <a:ext cx="11329259" cy="4968552"/>
        </p:xfrm>
        <a:graphic>
          <a:graphicData uri="http://schemas.openxmlformats.org/drawingml/2006/table">
            <a:tbl>
              <a:tblPr/>
              <a:tblGrid>
                <a:gridCol w="1132925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291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二维数组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[][]</a:t>
                      </a: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：数组中的数组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  <a:sym typeface="Calibri" panose="020F0502020204030204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696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格式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1</a:t>
                      </a: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（动态初始化）：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int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[][]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arr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 = new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int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[3][2];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6486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 定义了名称为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arr</a:t>
                      </a: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的二维数组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 二维数组中有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3</a:t>
                      </a: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个一维数组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 每一个一维数组中有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2</a:t>
                      </a: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个元素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 一维数组的名称分别为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arr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[0],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arr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[1],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arr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[2]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 </a:t>
                      </a: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给第一个一维数组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1</a:t>
                      </a: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脚标位赋值为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78</a:t>
                      </a: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写法是：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arr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[0][1] = 78;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615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格式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2</a:t>
                      </a: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（动态初始化）：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int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[][]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arr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 = new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int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[3][];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9595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 二维数组中有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3</a:t>
                      </a: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个一维数组。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 每个一维数组都是默认初始化值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null (</a:t>
                      </a: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注意：区别于格式</a:t>
                      </a: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1</a:t>
                      </a: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）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  <a:sym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 </a:t>
                      </a: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可以对这个三个一维数组分别进行初始化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 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arr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[0] = new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int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[3];   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arr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[1] = new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int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[1];  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arr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[2] = new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int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[2];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注：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  <a:sym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int</a:t>
                      </a: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[][]</a:t>
                      </a:r>
                      <a:r>
                        <a:rPr kumimoji="0" lang="en-US" altLang="zh-CN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arr</a:t>
                      </a: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 = new </a:t>
                      </a:r>
                      <a:r>
                        <a:rPr kumimoji="0" lang="en-US" altLang="zh-CN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int</a:t>
                      </a: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[][3];  //</a:t>
                      </a: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非法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  <a:sym typeface="Calibri" panose="020F0502020204030204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oup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397286441"/>
              </p:ext>
            </p:extLst>
          </p:nvPr>
        </p:nvGraphicFramePr>
        <p:xfrm>
          <a:off x="501586" y="980728"/>
          <a:ext cx="11140017" cy="3221320"/>
        </p:xfrm>
        <a:graphic>
          <a:graphicData uri="http://schemas.openxmlformats.org/drawingml/2006/table">
            <a:tbl>
              <a:tblPr/>
              <a:tblGrid>
                <a:gridCol w="1114001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146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格式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3</a:t>
                      </a: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（静态初始化）：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int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[][]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arr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 = new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int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[][]{{3,8,2},{2,7},{9,0,1,6}};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C1D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056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 定义一个名称为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arr</a:t>
                      </a: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的二维数组，二维数组中有三个一维数组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 每一个一维数组中具体元素也都已初始化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 第一个一维数组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arr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[0] = {3,8,2};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 </a:t>
                      </a: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第二个一维数组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arr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[1] = {2,7};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 </a:t>
                      </a: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第三个一维数组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arr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[2] = {9,0,1,6};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 </a:t>
                      </a: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第三个一维数组的长度表示方式：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arr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[2].length;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9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defRPr/>
                      </a:pP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注意特殊写法情况：</a:t>
                      </a: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int[] </a:t>
                      </a:r>
                      <a:r>
                        <a:rPr kumimoji="0" lang="en-US" altLang="zh-CN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x,y</a:t>
                      </a: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[]; x</a:t>
                      </a: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是一维数组，</a:t>
                      </a: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y</a:t>
                      </a: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是二维数组。</a:t>
                      </a:r>
                      <a:endParaRPr kumimoji="0" lang="en-US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  <a:sym typeface="Calibri" panose="020F0502020204030204" pitchFamily="34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defRPr/>
                      </a:pPr>
                      <a:r>
                        <a:rPr lang="en-US" altLang="zh-CN" sz="2000" b="0" dirty="0">
                          <a:solidFill>
                            <a:schemeClr val="tx1"/>
                          </a:solidFill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Java</a:t>
                      </a:r>
                      <a:r>
                        <a:rPr lang="zh-CN" altLang="en-US" sz="2000" b="0" dirty="0">
                          <a:solidFill>
                            <a:schemeClr val="tx1"/>
                          </a:solidFill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中多维数组不必都是规则矩阵形式</a:t>
                      </a:r>
                      <a:endParaRPr kumimoji="0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  <a:sym typeface="Calibri" panose="020F0502020204030204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4F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" name="Group 37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="" xmlns:p14="http://schemas.microsoft.com/office/powerpoint/2010/main" val="1472643976"/>
              </p:ext>
            </p:extLst>
          </p:nvPr>
        </p:nvGraphicFramePr>
        <p:xfrm>
          <a:off x="5615947" y="4419560"/>
          <a:ext cx="6144680" cy="1889760"/>
        </p:xfrm>
        <a:graphic>
          <a:graphicData uri="http://schemas.openxmlformats.org/drawingml/2006/table">
            <a:tbl>
              <a:tblPr/>
              <a:tblGrid>
                <a:gridCol w="122893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2893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2893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2893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2893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7010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 j              </a:t>
                      </a:r>
                      <a:r>
                        <a:rPr kumimoji="1" lang="en-US" altLang="zh-CN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i</a:t>
                      </a:r>
                      <a:endParaRPr kumimoji="1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121920" marR="12192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j = 0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j = 1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j = 2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j = 3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05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i = 0</a:t>
                      </a:r>
                    </a:p>
                  </a:txBody>
                  <a:tcPr marL="121920" marR="12192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3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8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2</a:t>
                      </a:r>
                      <a:endParaRPr kumimoji="1" lang="zh-CN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05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i = 1</a:t>
                      </a:r>
                    </a:p>
                  </a:txBody>
                  <a:tcPr marL="121920" marR="12192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2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7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05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i = 2</a:t>
                      </a:r>
                    </a:p>
                  </a:txBody>
                  <a:tcPr marL="121920" marR="12192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9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6</a:t>
                      </a:r>
                      <a:endParaRPr kumimoji="1" lang="zh-CN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01585" y="4780765"/>
            <a:ext cx="41284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2400" b="1" dirty="0">
                <a:ea typeface="宋体" panose="02010600030101010101" pitchFamily="2" charset="-122"/>
                <a:cs typeface="Arial Unicode MS" pitchFamily="34" charset="-122"/>
                <a:sym typeface="Calibri" panose="020F0502020204030204" pitchFamily="34" charset="0"/>
              </a:rPr>
              <a:t>练习</a:t>
            </a:r>
            <a:r>
              <a:rPr lang="en-US" altLang="zh-CN" sz="2400" b="1" dirty="0">
                <a:ea typeface="宋体" panose="02010600030101010101" pitchFamily="2" charset="-122"/>
                <a:cs typeface="Arial Unicode MS" pitchFamily="34" charset="-122"/>
                <a:sym typeface="Calibri" panose="020F0502020204030204" pitchFamily="34" charset="0"/>
              </a:rPr>
              <a:t>2</a:t>
            </a:r>
            <a:r>
              <a:rPr lang="zh-CN" altLang="en-US" sz="2400" b="1" dirty="0">
                <a:ea typeface="宋体" panose="02010600030101010101" pitchFamily="2" charset="-122"/>
                <a:cs typeface="Arial Unicode MS" pitchFamily="34" charset="-122"/>
                <a:sym typeface="Calibri" panose="020F0502020204030204" pitchFamily="34" charset="0"/>
              </a:rPr>
              <a:t>：</a:t>
            </a:r>
            <a:r>
              <a:rPr lang="zh-CN" altLang="en-US" sz="2400" dirty="0">
                <a:ea typeface="宋体" panose="02010600030101010101" pitchFamily="2" charset="-122"/>
                <a:cs typeface="Arial Unicode MS" pitchFamily="34" charset="-122"/>
                <a:sym typeface="Calibri" panose="020F0502020204030204" pitchFamily="34" charset="0"/>
              </a:rPr>
              <a:t>获取</a:t>
            </a:r>
            <a:r>
              <a:rPr lang="en-US" altLang="zh-CN" sz="2400" dirty="0" err="1">
                <a:ea typeface="宋体" panose="02010600030101010101" pitchFamily="2" charset="-122"/>
                <a:cs typeface="Arial Unicode MS" pitchFamily="34" charset="-122"/>
                <a:sym typeface="Calibri" panose="020F0502020204030204" pitchFamily="34" charset="0"/>
              </a:rPr>
              <a:t>arr</a:t>
            </a:r>
            <a:r>
              <a:rPr lang="zh-CN" altLang="en-US" sz="2400" dirty="0">
                <a:ea typeface="宋体" panose="02010600030101010101" pitchFamily="2" charset="-122"/>
                <a:cs typeface="Arial Unicode MS" pitchFamily="34" charset="-122"/>
                <a:sym typeface="Calibri" panose="020F0502020204030204" pitchFamily="34" charset="0"/>
              </a:rPr>
              <a:t>数组中所有元素的和。使用</a:t>
            </a:r>
            <a:r>
              <a:rPr lang="en-US" altLang="zh-CN" sz="2400" dirty="0">
                <a:ea typeface="宋体" panose="02010600030101010101" pitchFamily="2" charset="-122"/>
                <a:cs typeface="Arial Unicode MS" pitchFamily="34" charset="-122"/>
                <a:sym typeface="Calibri" panose="020F0502020204030204" pitchFamily="34" charset="0"/>
              </a:rPr>
              <a:t>for</a:t>
            </a:r>
            <a:r>
              <a:rPr lang="zh-CN" altLang="en-US" sz="2400" dirty="0">
                <a:ea typeface="宋体" panose="02010600030101010101" pitchFamily="2" charset="-122"/>
                <a:cs typeface="Arial Unicode MS" pitchFamily="34" charset="-122"/>
                <a:sym typeface="Calibri" panose="020F0502020204030204" pitchFamily="34" charset="0"/>
              </a:rPr>
              <a:t>的嵌套循环即可。</a:t>
            </a:r>
            <a:endParaRPr lang="zh-CN" altLang="en-US" sz="2400" dirty="0">
              <a:ea typeface="Arial Unicode MS" pitchFamily="34" charset="-122"/>
              <a:cs typeface="Arial Unicode MS" pitchFamily="34" charset="-122"/>
              <a:sym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-978022" y="645973"/>
            <a:ext cx="5231947" cy="766804"/>
          </a:xfrm>
        </p:spPr>
        <p:txBody>
          <a:bodyPr/>
          <a:lstStyle/>
          <a:p>
            <a:pPr algn="ctr" eaLnBrk="1" hangingPunct="1"/>
            <a:r>
              <a:rPr lang="zh-CN" altLang="en-US" b="1" dirty="0">
                <a:latin typeface="+mn-lt"/>
                <a:ea typeface="宋体" panose="02010600030101010101" pitchFamily="2" charset="-122"/>
                <a:cs typeface="Arial Unicode MS" pitchFamily="34" charset="-122"/>
              </a:rPr>
              <a:t>练习</a:t>
            </a:r>
            <a:r>
              <a:rPr lang="en-US" altLang="zh-CN" b="1" dirty="0">
                <a:latin typeface="+mn-lt"/>
                <a:ea typeface="宋体" panose="02010600030101010101" pitchFamily="2" charset="-122"/>
                <a:cs typeface="Arial Unicode MS" pitchFamily="34" charset="-122"/>
              </a:rPr>
              <a:t>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88749" y="1412777"/>
            <a:ext cx="10753195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ea typeface="宋体" panose="02010600030101010101" pitchFamily="2" charset="-122"/>
                <a:cs typeface="Times New Roman" panose="02020603050405020304" pitchFamily="18" charset="0"/>
              </a:rPr>
              <a:t>声明：</a:t>
            </a:r>
            <a:r>
              <a:rPr lang="en-US" altLang="zh-CN" sz="2400" dirty="0" err="1">
                <a:ea typeface="宋体" panose="02010600030101010101" pitchFamily="2" charset="-122"/>
                <a:cs typeface="Times New Roman" panose="02020603050405020304" pitchFamily="18" charset="0"/>
              </a:rPr>
              <a:t>int</a:t>
            </a:r>
            <a:r>
              <a:rPr lang="en-US" altLang="zh-CN" sz="2400" dirty="0">
                <a:ea typeface="宋体" panose="02010600030101010101" pitchFamily="2" charset="-122"/>
                <a:cs typeface="Times New Roman" panose="02020603050405020304" pitchFamily="18" charset="0"/>
              </a:rPr>
              <a:t>[] </a:t>
            </a:r>
            <a:r>
              <a:rPr lang="en-US" altLang="zh-CN" sz="2400" dirty="0" err="1">
                <a:ea typeface="宋体" panose="02010600030101010101" pitchFamily="2" charset="-122"/>
                <a:cs typeface="Times New Roman" panose="02020603050405020304" pitchFamily="18" charset="0"/>
              </a:rPr>
              <a:t>x,y</a:t>
            </a:r>
            <a:r>
              <a:rPr lang="en-US" altLang="zh-CN" sz="2400" dirty="0">
                <a:ea typeface="宋体" panose="02010600030101010101" pitchFamily="2" charset="-122"/>
                <a:cs typeface="Times New Roman" panose="02020603050405020304" pitchFamily="18" charset="0"/>
              </a:rPr>
              <a:t>[];  </a:t>
            </a:r>
            <a:r>
              <a:rPr lang="zh-CN" altLang="en-US" sz="2400" dirty="0">
                <a:ea typeface="宋体" panose="02010600030101010101" pitchFamily="2" charset="-122"/>
                <a:cs typeface="Times New Roman" panose="02020603050405020304" pitchFamily="18" charset="0"/>
              </a:rPr>
              <a:t>以下选项允许通过编译的是：</a:t>
            </a:r>
            <a:endParaRPr lang="en-US" altLang="zh-CN" sz="2400" dirty="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sz="2400" dirty="0">
                <a:ea typeface="宋体" panose="02010600030101010101" pitchFamily="2" charset="-122"/>
                <a:cs typeface="Times New Roman" panose="02020603050405020304" pitchFamily="18" charset="0"/>
              </a:rPr>
              <a:t>a )  </a:t>
            </a:r>
            <a:r>
              <a:rPr lang="zh-CN" altLang="en-US" sz="2400" dirty="0"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ea typeface="宋体" panose="02010600030101010101" pitchFamily="2" charset="-122"/>
                <a:cs typeface="Times New Roman" panose="02020603050405020304" pitchFamily="18" charset="0"/>
              </a:rPr>
              <a:t>x[0] = y;  //</a:t>
            </a:r>
            <a:r>
              <a:rPr lang="en-US" altLang="zh-CN" sz="2400" dirty="0">
                <a:cs typeface="Times New Roman" panose="02020603050405020304" pitchFamily="18" charset="0"/>
              </a:rPr>
              <a:t>no, x[0]</a:t>
            </a:r>
            <a:r>
              <a:rPr lang="zh-CN" altLang="en-US" sz="2400" dirty="0">
                <a:cs typeface="Times New Roman" panose="02020603050405020304" pitchFamily="18" charset="0"/>
              </a:rPr>
              <a:t>是一个数，</a:t>
            </a:r>
            <a:r>
              <a:rPr lang="en-US" altLang="zh-CN" sz="2400" dirty="0">
                <a:cs typeface="Times New Roman" panose="02020603050405020304" pitchFamily="18" charset="0"/>
              </a:rPr>
              <a:t>y</a:t>
            </a:r>
            <a:r>
              <a:rPr lang="zh-CN" altLang="en-US" sz="2400" dirty="0">
                <a:cs typeface="Times New Roman" panose="02020603050405020304" pitchFamily="18" charset="0"/>
              </a:rPr>
              <a:t>是一个二维数组</a:t>
            </a:r>
            <a:endParaRPr lang="en-US" altLang="zh-CN" sz="2400" dirty="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endParaRPr lang="en-US" altLang="zh-CN" sz="1400" dirty="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sz="2400" dirty="0">
                <a:ea typeface="宋体" panose="02010600030101010101" pitchFamily="2" charset="-122"/>
                <a:cs typeface="Times New Roman" panose="02020603050405020304" pitchFamily="18" charset="0"/>
              </a:rPr>
              <a:t>b)    y[0] = x; //yes</a:t>
            </a:r>
            <a:r>
              <a:rPr lang="zh-CN" altLang="en-US" sz="2400" dirty="0"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400" dirty="0">
                <a:cs typeface="Times New Roman" panose="02020603050405020304" pitchFamily="18" charset="0"/>
              </a:rPr>
              <a:t> y[0]</a:t>
            </a:r>
            <a:r>
              <a:rPr lang="zh-CN" altLang="en-US" sz="2400" dirty="0">
                <a:cs typeface="Times New Roman" panose="02020603050405020304" pitchFamily="18" charset="0"/>
              </a:rPr>
              <a:t>就是一维数组，</a:t>
            </a:r>
            <a:r>
              <a:rPr lang="en-US" altLang="zh-CN" sz="2400" dirty="0">
                <a:cs typeface="Times New Roman" panose="02020603050405020304" pitchFamily="18" charset="0"/>
              </a:rPr>
              <a:t>x</a:t>
            </a:r>
            <a:r>
              <a:rPr lang="zh-CN" altLang="en-US" sz="2400" dirty="0">
                <a:cs typeface="Times New Roman" panose="02020603050405020304" pitchFamily="18" charset="0"/>
              </a:rPr>
              <a:t>是一维数组</a:t>
            </a:r>
            <a:endParaRPr lang="en-US" altLang="zh-CN" sz="2400" dirty="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endParaRPr lang="en-US" altLang="zh-CN" sz="1400" dirty="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sz="2400" dirty="0">
                <a:ea typeface="宋体" panose="02010600030101010101" pitchFamily="2" charset="-122"/>
                <a:cs typeface="Times New Roman" panose="02020603050405020304" pitchFamily="18" charset="0"/>
              </a:rPr>
              <a:t>c)    y[0][0] = x;//no</a:t>
            </a:r>
            <a:r>
              <a:rPr lang="zh-CN" altLang="en-US" sz="2400" dirty="0"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400" dirty="0">
                <a:cs typeface="Times New Roman" panose="02020603050405020304" pitchFamily="18" charset="0"/>
              </a:rPr>
              <a:t> y[0][0] </a:t>
            </a:r>
            <a:r>
              <a:rPr lang="zh-CN" altLang="en-US" sz="2400" dirty="0">
                <a:cs typeface="Times New Roman" panose="02020603050405020304" pitchFamily="18" charset="0"/>
              </a:rPr>
              <a:t>是一个数字，</a:t>
            </a:r>
            <a:r>
              <a:rPr lang="en-US" altLang="zh-CN" sz="2400" dirty="0">
                <a:cs typeface="Times New Roman" panose="02020603050405020304" pitchFamily="18" charset="0"/>
              </a:rPr>
              <a:t>x</a:t>
            </a:r>
            <a:r>
              <a:rPr lang="zh-CN" altLang="en-US" sz="2400" dirty="0">
                <a:cs typeface="Times New Roman" panose="02020603050405020304" pitchFamily="18" charset="0"/>
              </a:rPr>
              <a:t>是一维数组</a:t>
            </a:r>
            <a:endParaRPr lang="en-US" altLang="zh-CN" sz="2400" dirty="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endParaRPr lang="en-US" altLang="zh-CN" sz="1400" dirty="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sz="2400" dirty="0">
                <a:ea typeface="宋体" panose="02010600030101010101" pitchFamily="2" charset="-122"/>
                <a:cs typeface="Times New Roman" panose="02020603050405020304" pitchFamily="18" charset="0"/>
              </a:rPr>
              <a:t>d)    x[0][0] = y;//no</a:t>
            </a:r>
            <a:r>
              <a:rPr lang="zh-CN" altLang="en-US" sz="2400" dirty="0"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400" dirty="0">
                <a:cs typeface="Times New Roman" panose="02020603050405020304" pitchFamily="18" charset="0"/>
              </a:rPr>
              <a:t> x[0][0] </a:t>
            </a:r>
            <a:r>
              <a:rPr lang="zh-CN" altLang="en-US" sz="2400" dirty="0">
                <a:cs typeface="Times New Roman" panose="02020603050405020304" pitchFamily="18" charset="0"/>
              </a:rPr>
              <a:t>不存在，</a:t>
            </a:r>
            <a:r>
              <a:rPr lang="en-US" altLang="zh-CN" sz="2400" dirty="0">
                <a:cs typeface="Times New Roman" panose="02020603050405020304" pitchFamily="18" charset="0"/>
              </a:rPr>
              <a:t>x</a:t>
            </a:r>
            <a:r>
              <a:rPr lang="zh-CN" altLang="en-US" sz="2400" dirty="0">
                <a:cs typeface="Times New Roman" panose="02020603050405020304" pitchFamily="18" charset="0"/>
              </a:rPr>
              <a:t>是一维数组，没有第二维</a:t>
            </a:r>
            <a:endParaRPr lang="en-US" altLang="zh-CN" sz="2400" dirty="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endParaRPr lang="en-US" altLang="zh-CN" sz="1400" dirty="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sz="2400" dirty="0">
                <a:ea typeface="宋体" panose="02010600030101010101" pitchFamily="2" charset="-122"/>
                <a:cs typeface="Times New Roman" panose="02020603050405020304" pitchFamily="18" charset="0"/>
              </a:rPr>
              <a:t>e)    y[0][0] = x[0];//yes</a:t>
            </a:r>
            <a:r>
              <a:rPr lang="zh-CN" altLang="en-US" sz="2400" dirty="0"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400" dirty="0">
                <a:cs typeface="Times New Roman" panose="02020603050405020304" pitchFamily="18" charset="0"/>
              </a:rPr>
              <a:t> y[0][0] </a:t>
            </a:r>
            <a:r>
              <a:rPr lang="zh-CN" altLang="en-US" sz="2400" dirty="0">
                <a:cs typeface="Times New Roman" panose="02020603050405020304" pitchFamily="18" charset="0"/>
              </a:rPr>
              <a:t>是一个数字，</a:t>
            </a:r>
            <a:r>
              <a:rPr lang="en-US" altLang="zh-CN" sz="2400" dirty="0">
                <a:cs typeface="Times New Roman" panose="02020603050405020304" pitchFamily="18" charset="0"/>
              </a:rPr>
              <a:t> x[0]</a:t>
            </a:r>
            <a:r>
              <a:rPr lang="zh-CN" altLang="en-US" sz="2400" dirty="0">
                <a:cs typeface="Times New Roman" panose="02020603050405020304" pitchFamily="18" charset="0"/>
              </a:rPr>
              <a:t>是一个数</a:t>
            </a:r>
            <a:endParaRPr lang="en-US" altLang="zh-CN" sz="2400" dirty="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endParaRPr lang="en-US" altLang="zh-CN" sz="1400" dirty="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sz="2400" dirty="0">
                <a:ea typeface="宋体" panose="02010600030101010101" pitchFamily="2" charset="-122"/>
                <a:cs typeface="Times New Roman" panose="02020603050405020304" pitchFamily="18" charset="0"/>
              </a:rPr>
              <a:t>f)    x = y; //no</a:t>
            </a:r>
            <a:r>
              <a:rPr lang="zh-CN" altLang="en-US" sz="2400" dirty="0"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400" dirty="0">
                <a:cs typeface="Times New Roman" panose="02020603050405020304" pitchFamily="18" charset="0"/>
              </a:rPr>
              <a:t> x</a:t>
            </a:r>
            <a:r>
              <a:rPr lang="zh-CN" altLang="en-US" sz="2400" dirty="0">
                <a:cs typeface="Times New Roman" panose="02020603050405020304" pitchFamily="18" charset="0"/>
              </a:rPr>
              <a:t>是一维数组，</a:t>
            </a:r>
            <a:r>
              <a:rPr lang="en-US" altLang="zh-CN" sz="2400" dirty="0">
                <a:cs typeface="Times New Roman" panose="02020603050405020304" pitchFamily="18" charset="0"/>
              </a:rPr>
              <a:t>y</a:t>
            </a:r>
            <a:r>
              <a:rPr lang="zh-CN" altLang="en-US" sz="2400" dirty="0">
                <a:cs typeface="Times New Roman" panose="02020603050405020304" pitchFamily="18" charset="0"/>
              </a:rPr>
              <a:t>是一个二维数组</a:t>
            </a:r>
            <a:endParaRPr lang="zh-CN" altLang="en-US" sz="2400" dirty="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zh-CN" altLang="en-US" sz="2400" b="1" dirty="0">
                <a:ea typeface="宋体" panose="02010600030101010101" pitchFamily="2" charset="-122"/>
                <a:cs typeface="Times New Roman" panose="02020603050405020304" pitchFamily="18" charset="0"/>
              </a:rPr>
              <a:t>一维数组：</a:t>
            </a:r>
            <a:r>
              <a:rPr lang="en-US" altLang="zh-CN" sz="2400" b="1" dirty="0" err="1">
                <a:ea typeface="宋体" panose="02010600030101010101" pitchFamily="2" charset="-122"/>
                <a:cs typeface="Times New Roman" panose="02020603050405020304" pitchFamily="18" charset="0"/>
              </a:rPr>
              <a:t>int</a:t>
            </a:r>
            <a:r>
              <a:rPr lang="en-US" altLang="zh-CN" sz="2400" b="1" dirty="0">
                <a:ea typeface="宋体" panose="02010600030101010101" pitchFamily="2" charset="-122"/>
                <a:cs typeface="Times New Roman" panose="02020603050405020304" pitchFamily="18" charset="0"/>
              </a:rPr>
              <a:t>[] x  </a:t>
            </a:r>
            <a:r>
              <a:rPr lang="zh-CN" altLang="en-US" sz="2400" b="1" dirty="0">
                <a:ea typeface="宋体" panose="02010600030101010101" pitchFamily="2" charset="-122"/>
                <a:cs typeface="Times New Roman" panose="02020603050405020304" pitchFamily="18" charset="0"/>
              </a:rPr>
              <a:t>或者</a:t>
            </a:r>
            <a:r>
              <a:rPr lang="en-US" altLang="zh-CN" sz="2400" b="1" dirty="0" err="1">
                <a:ea typeface="宋体" panose="02010600030101010101" pitchFamily="2" charset="-122"/>
                <a:cs typeface="Times New Roman" panose="02020603050405020304" pitchFamily="18" charset="0"/>
              </a:rPr>
              <a:t>int</a:t>
            </a:r>
            <a:r>
              <a:rPr lang="en-US" altLang="zh-CN" sz="2400" b="1" dirty="0">
                <a:ea typeface="宋体" panose="02010600030101010101" pitchFamily="2" charset="-122"/>
                <a:cs typeface="Times New Roman" panose="02020603050405020304" pitchFamily="18" charset="0"/>
              </a:rPr>
              <a:t> x[]   </a:t>
            </a:r>
          </a:p>
          <a:p>
            <a:r>
              <a:rPr lang="zh-CN" altLang="en-US" sz="2400" b="1" dirty="0">
                <a:ea typeface="宋体" panose="02010600030101010101" pitchFamily="2" charset="-122"/>
                <a:cs typeface="Times New Roman" panose="02020603050405020304" pitchFamily="18" charset="0"/>
              </a:rPr>
              <a:t>二维数组：</a:t>
            </a:r>
            <a:r>
              <a:rPr lang="en-US" altLang="zh-CN" sz="2400" b="1" dirty="0" err="1">
                <a:ea typeface="宋体" panose="02010600030101010101" pitchFamily="2" charset="-122"/>
                <a:cs typeface="Times New Roman" panose="02020603050405020304" pitchFamily="18" charset="0"/>
              </a:rPr>
              <a:t>int</a:t>
            </a:r>
            <a:r>
              <a:rPr lang="en-US" altLang="zh-CN" sz="2400" b="1" dirty="0">
                <a:ea typeface="宋体" panose="02010600030101010101" pitchFamily="2" charset="-122"/>
                <a:cs typeface="Times New Roman" panose="02020603050405020304" pitchFamily="18" charset="0"/>
              </a:rPr>
              <a:t>[][] y </a:t>
            </a:r>
            <a:r>
              <a:rPr lang="zh-CN" altLang="en-US" sz="2400" b="1" dirty="0">
                <a:ea typeface="宋体" panose="02010600030101010101" pitchFamily="2" charset="-122"/>
                <a:cs typeface="Times New Roman" panose="02020603050405020304" pitchFamily="18" charset="0"/>
              </a:rPr>
              <a:t>或者  </a:t>
            </a:r>
            <a:r>
              <a:rPr lang="en-US" altLang="zh-CN" sz="2400" b="1" dirty="0" err="1">
                <a:ea typeface="宋体" panose="02010600030101010101" pitchFamily="2" charset="-122"/>
                <a:cs typeface="Times New Roman" panose="02020603050405020304" pitchFamily="18" charset="0"/>
              </a:rPr>
              <a:t>int</a:t>
            </a:r>
            <a:r>
              <a:rPr lang="en-US" altLang="zh-CN" sz="2400" b="1" dirty="0">
                <a:ea typeface="宋体" panose="02010600030101010101" pitchFamily="2" charset="-122"/>
                <a:cs typeface="Times New Roman" panose="02020603050405020304" pitchFamily="18" charset="0"/>
              </a:rPr>
              <a:t>[] y[]  </a:t>
            </a:r>
            <a:r>
              <a:rPr lang="zh-CN" altLang="en-US" sz="2400" b="1" dirty="0">
                <a:ea typeface="宋体" panose="02010600030101010101" pitchFamily="2" charset="-122"/>
                <a:cs typeface="Times New Roman" panose="02020603050405020304" pitchFamily="18" charset="0"/>
              </a:rPr>
              <a:t>或者 </a:t>
            </a:r>
            <a:r>
              <a:rPr lang="en-US" altLang="zh-CN" sz="2400" b="1" dirty="0" err="1">
                <a:ea typeface="宋体" panose="02010600030101010101" pitchFamily="2" charset="-122"/>
                <a:cs typeface="Times New Roman" panose="02020603050405020304" pitchFamily="18" charset="0"/>
              </a:rPr>
              <a:t>int</a:t>
            </a:r>
            <a:r>
              <a:rPr lang="en-US" altLang="zh-CN" sz="2400" b="1" dirty="0">
                <a:ea typeface="宋体" panose="02010600030101010101" pitchFamily="2" charset="-122"/>
                <a:cs typeface="Times New Roman" panose="02020603050405020304" pitchFamily="18" charset="0"/>
              </a:rPr>
              <a:t>  y[][]</a:t>
            </a:r>
            <a:endParaRPr lang="zh-CN" altLang="en-US" sz="2400" b="1" dirty="0"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379141" y="895222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>
                <a:latin typeface="宋体" panose="02010600030101010101" pitchFamily="2" charset="-122"/>
                <a:ea typeface="宋体" panose="02010600030101010101" pitchFamily="2" charset="-122"/>
              </a:rPr>
              <a:t>数组中涉及的常见算法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3392" y="2060849"/>
            <a:ext cx="1075319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</a:rPr>
              <a:t>1.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求数组元素的最大值、</a:t>
            </a:r>
            <a:r>
              <a:rPr lang="zh-CN" altLang="en-US" sz="2800" dirty="0">
                <a:latin typeface="宋体" panose="02010600030101010101" pitchFamily="2" charset="-122"/>
              </a:rPr>
              <a:t>最小值、总和、平均数</a:t>
            </a:r>
            <a:endParaRPr lang="en-US" altLang="zh-CN" sz="28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en-US" altLang="zh-CN" sz="28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</a:rPr>
              <a:t>2.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数组的复制、反转</a:t>
            </a:r>
            <a:endParaRPr lang="en-US" altLang="zh-CN" sz="28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en-US" altLang="zh-CN" sz="28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</a:rPr>
              <a:t>3.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数组元素的排序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719403" y="419966"/>
            <a:ext cx="4704523" cy="792088"/>
          </a:xfrm>
          <a:noFill/>
        </p:spPr>
        <p:txBody>
          <a:bodyPr>
            <a:normAutofit/>
          </a:bodyPr>
          <a:lstStyle/>
          <a:p>
            <a:pPr eaLnBrk="1" hangingPunct="1"/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  <a:cs typeface="Arial Unicode MS" pitchFamily="34" charset="-122"/>
              </a:rPr>
              <a:t>数组排序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9403" y="1556792"/>
            <a:ext cx="11200548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l"/>
            </a:pPr>
            <a:r>
              <a:rPr lang="zh-CN" altLang="en-US" sz="2800" dirty="0">
                <a:ea typeface="宋体" panose="02010600030101010101" pitchFamily="2" charset="-122"/>
              </a:rPr>
              <a:t>插入排序</a:t>
            </a:r>
            <a:endParaRPr lang="en-US" altLang="zh-CN" sz="2800" dirty="0">
              <a:ea typeface="宋体" panose="02010600030101010101" pitchFamily="2" charset="-122"/>
            </a:endParaRP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zh-CN" altLang="en-US" sz="2400" dirty="0">
                <a:ea typeface="宋体" panose="02010600030101010101" pitchFamily="2" charset="-122"/>
              </a:rPr>
              <a:t>直接插入排序、</a:t>
            </a:r>
            <a:r>
              <a:rPr lang="zh-CN" altLang="zh-CN" sz="2400" dirty="0">
                <a:ea typeface="宋体" panose="02010600030101010101" pitchFamily="2" charset="-122"/>
              </a:rPr>
              <a:t>折半插入排序、</a:t>
            </a:r>
            <a:r>
              <a:rPr lang="en-US" altLang="zh-CN" sz="2400" dirty="0">
                <a:ea typeface="宋体" panose="02010600030101010101" pitchFamily="2" charset="-122"/>
              </a:rPr>
              <a:t>Shell</a:t>
            </a:r>
            <a:r>
              <a:rPr lang="zh-CN" altLang="zh-CN" sz="2400" dirty="0">
                <a:ea typeface="宋体" panose="02010600030101010101" pitchFamily="2" charset="-122"/>
              </a:rPr>
              <a:t>排序</a:t>
            </a:r>
            <a:endParaRPr lang="en-US" altLang="zh-CN" dirty="0">
              <a:ea typeface="宋体" panose="02010600030101010101" pitchFamily="2" charset="-122"/>
            </a:endParaRPr>
          </a:p>
          <a:p>
            <a:pPr marL="457200" indent="-457200">
              <a:buFont typeface="Wingdings" panose="05000000000000000000" pitchFamily="2" charset="2"/>
              <a:buChar char="l"/>
            </a:pPr>
            <a:endParaRPr lang="en-US" altLang="zh-CN" sz="1600" dirty="0">
              <a:ea typeface="宋体" panose="02010600030101010101" pitchFamily="2" charset="-122"/>
            </a:endParaRPr>
          </a:p>
          <a:p>
            <a:pPr marL="457200" indent="-457200">
              <a:buFont typeface="Wingdings" panose="05000000000000000000" pitchFamily="2" charset="2"/>
              <a:buChar char="l"/>
            </a:pPr>
            <a:r>
              <a:rPr lang="zh-CN" altLang="en-US" sz="2800" dirty="0">
                <a:ea typeface="宋体" panose="02010600030101010101" pitchFamily="2" charset="-122"/>
              </a:rPr>
              <a:t>交换排序</a:t>
            </a:r>
            <a:endParaRPr lang="en-US" altLang="zh-CN" sz="2800" dirty="0">
              <a:ea typeface="宋体" panose="02010600030101010101" pitchFamily="2" charset="-122"/>
            </a:endParaRP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zh-CN" altLang="en-US" sz="2400" dirty="0">
                <a:ea typeface="宋体" panose="02010600030101010101" pitchFamily="2" charset="-122"/>
              </a:rPr>
              <a:t>冒泡排序、快速排序（或分区交换排序）</a:t>
            </a:r>
            <a:endParaRPr lang="en-US" altLang="zh-CN" sz="1600" dirty="0">
              <a:ea typeface="宋体" panose="02010600030101010101" pitchFamily="2" charset="-122"/>
            </a:endParaRPr>
          </a:p>
          <a:p>
            <a:pPr marL="457200" indent="-457200">
              <a:buFont typeface="Wingdings" panose="05000000000000000000" pitchFamily="2" charset="2"/>
              <a:buChar char="l"/>
            </a:pPr>
            <a:endParaRPr lang="en-US" altLang="zh-CN" sz="1600" dirty="0">
              <a:ea typeface="宋体" panose="02010600030101010101" pitchFamily="2" charset="-122"/>
            </a:endParaRPr>
          </a:p>
          <a:p>
            <a:pPr marL="457200" indent="-457200">
              <a:buFont typeface="Wingdings" panose="05000000000000000000" pitchFamily="2" charset="2"/>
              <a:buChar char="l"/>
            </a:pPr>
            <a:r>
              <a:rPr lang="zh-CN" altLang="en-US" sz="2800" dirty="0">
                <a:ea typeface="宋体" panose="02010600030101010101" pitchFamily="2" charset="-122"/>
              </a:rPr>
              <a:t>选择排序</a:t>
            </a:r>
            <a:endParaRPr lang="en-US" altLang="zh-CN" sz="2800" dirty="0">
              <a:ea typeface="宋体" panose="02010600030101010101" pitchFamily="2" charset="-122"/>
            </a:endParaRP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zh-CN" altLang="en-US" sz="2400" dirty="0">
                <a:ea typeface="宋体" panose="02010600030101010101" pitchFamily="2" charset="-122"/>
              </a:rPr>
              <a:t>简单选择排序、堆排序</a:t>
            </a:r>
            <a:endParaRPr lang="en-US" altLang="zh-CN" sz="2400" dirty="0">
              <a:ea typeface="宋体" panose="02010600030101010101" pitchFamily="2" charset="-122"/>
            </a:endParaRPr>
          </a:p>
          <a:p>
            <a:pPr marL="457200" indent="-457200">
              <a:buFont typeface="Wingdings" panose="05000000000000000000" pitchFamily="2" charset="2"/>
              <a:buChar char="l"/>
            </a:pPr>
            <a:endParaRPr lang="en-US" altLang="zh-CN" sz="1600" dirty="0">
              <a:ea typeface="宋体" panose="02010600030101010101" pitchFamily="2" charset="-122"/>
            </a:endParaRPr>
          </a:p>
          <a:p>
            <a:pPr marL="457200" indent="-457200">
              <a:buFont typeface="Wingdings" panose="05000000000000000000" pitchFamily="2" charset="2"/>
              <a:buChar char="l"/>
            </a:pPr>
            <a:r>
              <a:rPr lang="zh-CN" altLang="en-US" sz="2800" dirty="0">
                <a:ea typeface="宋体" panose="02010600030101010101" pitchFamily="2" charset="-122"/>
              </a:rPr>
              <a:t>归并排序</a:t>
            </a:r>
            <a:endParaRPr lang="en-US" altLang="zh-CN" sz="2800" dirty="0">
              <a:ea typeface="宋体" panose="02010600030101010101" pitchFamily="2" charset="-122"/>
            </a:endParaRPr>
          </a:p>
          <a:p>
            <a:pPr marL="457200" indent="-457200">
              <a:buFont typeface="Wingdings" panose="05000000000000000000" pitchFamily="2" charset="2"/>
              <a:buChar char="l"/>
            </a:pPr>
            <a:endParaRPr lang="en-US" altLang="zh-CN" sz="1600" dirty="0">
              <a:ea typeface="宋体" panose="02010600030101010101" pitchFamily="2" charset="-122"/>
            </a:endParaRPr>
          </a:p>
          <a:p>
            <a:pPr marL="457200" indent="-457200">
              <a:buFont typeface="Wingdings" panose="05000000000000000000" pitchFamily="2" charset="2"/>
              <a:buChar char="l"/>
            </a:pPr>
            <a:r>
              <a:rPr lang="zh-CN" altLang="en-US" sz="2800" dirty="0">
                <a:ea typeface="宋体" panose="02010600030101010101" pitchFamily="2" charset="-122"/>
              </a:rPr>
              <a:t>基数排序</a:t>
            </a:r>
            <a:endParaRPr lang="en-US" altLang="zh-CN" sz="2800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7382" y="1054477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latin typeface="宋体" panose="02010600030101010101" pitchFamily="2" charset="-122"/>
                <a:ea typeface="宋体" panose="02010600030101010101" pitchFamily="2" charset="-122"/>
              </a:rPr>
              <a:t>冒泡排序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7382" y="1700808"/>
            <a:ext cx="1142526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排序思想</a:t>
            </a:r>
            <a:r>
              <a:rPr lang="zh-CN" altLang="zh-CN" sz="2800" dirty="0"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endParaRPr lang="en-US" altLang="zh-CN" sz="28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zh-CN" sz="2800" dirty="0">
                <a:latin typeface="宋体" panose="02010600030101010101" pitchFamily="2" charset="-122"/>
                <a:ea typeface="宋体" panose="02010600030101010101" pitchFamily="2" charset="-122"/>
              </a:rPr>
              <a:t>相邻两元素进行比较，如有需要则进行交换，每完成一次循环就将最大元素排在最后（如从小到大排序），下一次循环是将其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它</a:t>
            </a:r>
            <a:r>
              <a:rPr lang="zh-CN" altLang="zh-CN" sz="2800" dirty="0">
                <a:latin typeface="宋体" panose="02010600030101010101" pitchFamily="2" charset="-122"/>
                <a:ea typeface="宋体" panose="02010600030101010101" pitchFamily="2" charset="-122"/>
              </a:rPr>
              <a:t>的数进行类似操作。</a:t>
            </a:r>
            <a:endParaRPr lang="zh-CN" altLang="en-US" sz="28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Box 4"/>
          <p:cNvSpPr txBox="1">
            <a:spLocks noChangeArrowheads="1"/>
          </p:cNvSpPr>
          <p:nvPr/>
        </p:nvSpPr>
        <p:spPr bwMode="auto">
          <a:xfrm>
            <a:off x="602495" y="909419"/>
            <a:ext cx="551760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b="1" dirty="0"/>
              <a:t>数组操作常见问题</a:t>
            </a:r>
          </a:p>
        </p:txBody>
      </p:sp>
      <p:graphicFrame>
        <p:nvGraphicFramePr>
          <p:cNvPr id="15365" name="Group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67479798"/>
              </p:ext>
            </p:extLst>
          </p:nvPr>
        </p:nvGraphicFramePr>
        <p:xfrm>
          <a:off x="717551" y="2060575"/>
          <a:ext cx="10949516" cy="4035425"/>
        </p:xfrm>
        <a:graphic>
          <a:graphicData uri="http://schemas.openxmlformats.org/drawingml/2006/table">
            <a:tbl>
              <a:tblPr/>
              <a:tblGrid>
                <a:gridCol w="1094951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606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Arial Unicode MS" pitchFamily="34" charset="-122"/>
                          <a:sym typeface="Calibri" panose="020F0502020204030204" pitchFamily="34" charset="0"/>
                        </a:rPr>
                        <a:t>数组下标越界异常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Arial Unicode MS" pitchFamily="34" charset="-122"/>
                          <a:sym typeface="Calibri" panose="020F0502020204030204" pitchFamily="34" charset="0"/>
                        </a:rPr>
                        <a:t>(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Arial Unicode MS" pitchFamily="34" charset="-122"/>
                          <a:sym typeface="Calibri" panose="020F0502020204030204" pitchFamily="34" charset="0"/>
                        </a:rPr>
                        <a:t>ArrayIndexOutOfBoundsException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Arial Unicode MS" pitchFamily="34" charset="-122"/>
                          <a:sym typeface="Calibri" panose="020F0502020204030204" pitchFamily="34" charset="0"/>
                        </a:rPr>
                        <a:t>)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  <a:ea typeface="Arial Unicode MS" pitchFamily="34" charset="-122"/>
                        <a:cs typeface="Arial Unicode MS" pitchFamily="34" charset="-122"/>
                        <a:sym typeface="Calibri" panose="020F0502020204030204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43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Arial Unicode MS" pitchFamily="34" charset="-122"/>
                          <a:sym typeface="Calibri" panose="020F0502020204030204" pitchFamily="34" charset="0"/>
                        </a:rPr>
                        <a:t>int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Arial Unicode MS" pitchFamily="34" charset="-122"/>
                          <a:sym typeface="Calibri" panose="020F0502020204030204" pitchFamily="34" charset="0"/>
                        </a:rPr>
                        <a:t>[]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Arial Unicode MS" pitchFamily="34" charset="-122"/>
                          <a:sym typeface="Calibri" panose="020F0502020204030204" pitchFamily="34" charset="0"/>
                        </a:rPr>
                        <a:t>arr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Arial Unicode MS" pitchFamily="34" charset="-122"/>
                          <a:sym typeface="Calibri" panose="020F0502020204030204" pitchFamily="34" charset="0"/>
                        </a:rPr>
                        <a:t> = new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Arial Unicode MS" pitchFamily="34" charset="-122"/>
                          <a:sym typeface="Calibri" panose="020F0502020204030204" pitchFamily="34" charset="0"/>
                        </a:rPr>
                        <a:t>int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Arial Unicode MS" pitchFamily="34" charset="-122"/>
                          <a:sym typeface="Calibri" panose="020F0502020204030204" pitchFamily="34" charset="0"/>
                        </a:rPr>
                        <a:t>[2];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Arial Unicode MS" pitchFamily="34" charset="-122"/>
                          <a:sym typeface="Calibri" panose="020F0502020204030204" pitchFamily="34" charset="0"/>
                        </a:rPr>
                        <a:t>System.out.println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Arial Unicode MS" pitchFamily="34" charset="-122"/>
                          <a:sym typeface="Calibri" panose="020F0502020204030204" pitchFamily="34" charset="0"/>
                        </a:rPr>
                        <a:t>(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Arial Unicode MS" pitchFamily="34" charset="-122"/>
                          <a:sym typeface="Calibri" panose="020F0502020204030204" pitchFamily="34" charset="0"/>
                        </a:rPr>
                        <a:t>arr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Arial Unicode MS" pitchFamily="34" charset="-122"/>
                          <a:sym typeface="Calibri" panose="020F0502020204030204" pitchFamily="34" charset="0"/>
                        </a:rPr>
                        <a:t>[2]);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Arial Unicode MS" pitchFamily="34" charset="-122"/>
                          <a:sym typeface="Calibri" panose="020F0502020204030204" pitchFamily="34" charset="0"/>
                        </a:rPr>
                        <a:t>访问到了数组中的不存在的脚标时发生。</a:t>
                      </a:r>
                      <a:endParaRPr kumimoji="0" lang="zh-CN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+mn-lt"/>
                        <a:ea typeface="Arial Unicode MS" pitchFamily="34" charset="-122"/>
                        <a:cs typeface="Arial Unicode MS" pitchFamily="34" charset="-122"/>
                        <a:sym typeface="Calibri" panose="020F0502020204030204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65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Arial Unicode MS" pitchFamily="34" charset="-122"/>
                          <a:sym typeface="Calibri" panose="020F0502020204030204" pitchFamily="34" charset="0"/>
                        </a:rPr>
                        <a:t>空指针异常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Arial Unicode MS" pitchFamily="34" charset="-122"/>
                          <a:sym typeface="Calibri" panose="020F0502020204030204" pitchFamily="34" charset="0"/>
                        </a:rPr>
                        <a:t>(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Arial Unicode MS" pitchFamily="34" charset="-122"/>
                          <a:sym typeface="Calibri" panose="020F0502020204030204" pitchFamily="34" charset="0"/>
                        </a:rPr>
                        <a:t>NullPointerException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Arial Unicode MS" pitchFamily="34" charset="-122"/>
                          <a:sym typeface="Calibri" panose="020F0502020204030204" pitchFamily="34" charset="0"/>
                        </a:rPr>
                        <a:t>)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  <a:ea typeface="Arial Unicode MS" pitchFamily="34" charset="-122"/>
                        <a:cs typeface="Arial Unicode MS" pitchFamily="34" charset="-122"/>
                        <a:sym typeface="Calibri" panose="020F0502020204030204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43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Arial Unicode MS" pitchFamily="34" charset="-122"/>
                          <a:sym typeface="Calibri" panose="020F0502020204030204" pitchFamily="34" charset="0"/>
                        </a:rPr>
                        <a:t>int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Arial Unicode MS" pitchFamily="34" charset="-122"/>
                          <a:sym typeface="Calibri" panose="020F0502020204030204" pitchFamily="34" charset="0"/>
                        </a:rPr>
                        <a:t>[]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Arial Unicode MS" pitchFamily="34" charset="-122"/>
                          <a:sym typeface="Calibri" panose="020F0502020204030204" pitchFamily="34" charset="0"/>
                        </a:rPr>
                        <a:t>arr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Arial Unicode MS" pitchFamily="34" charset="-122"/>
                          <a:sym typeface="Calibri" panose="020F0502020204030204" pitchFamily="34" charset="0"/>
                        </a:rPr>
                        <a:t> = null;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Arial Unicode MS" pitchFamily="34" charset="-122"/>
                          <a:sym typeface="Calibri" panose="020F0502020204030204" pitchFamily="34" charset="0"/>
                        </a:rPr>
                        <a:t>System.out.println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Arial Unicode MS" pitchFamily="34" charset="-122"/>
                          <a:sym typeface="Calibri" panose="020F0502020204030204" pitchFamily="34" charset="0"/>
                        </a:rPr>
                        <a:t>(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Arial Unicode MS" pitchFamily="34" charset="-122"/>
                          <a:sym typeface="Calibri" panose="020F0502020204030204" pitchFamily="34" charset="0"/>
                        </a:rPr>
                        <a:t>arr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Arial Unicode MS" pitchFamily="34" charset="-122"/>
                          <a:sym typeface="Calibri" panose="020F0502020204030204" pitchFamily="34" charset="0"/>
                        </a:rPr>
                        <a:t>[0]);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Arial Unicode MS" pitchFamily="34" charset="-122"/>
                          <a:sym typeface="Calibri" panose="020F0502020204030204" pitchFamily="34" charset="0"/>
                        </a:rPr>
                        <a:t>arr</a:t>
                      </a:r>
                      <a:r>
                        <a:rPr kumimoji="0" lang="zh-CN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Arial Unicode MS" pitchFamily="34" charset="-122"/>
                          <a:sym typeface="Calibri" panose="020F0502020204030204" pitchFamily="34" charset="0"/>
                        </a:rPr>
                        <a:t>引用没有指向实体，却在操作实体中的元素时</a:t>
                      </a:r>
                      <a:r>
                        <a:rPr kumimoji="0" lang="zh-CN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Arial Unicode MS" pitchFamily="34" charset="-122"/>
                          <a:sym typeface="Calibri" panose="020F0502020204030204" pitchFamily="34" charset="0"/>
                        </a:rPr>
                        <a:t>。</a:t>
                      </a:r>
                      <a:endParaRPr kumimoji="0" lang="zh-CN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itchFamily="34" charset="-122"/>
                        <a:cs typeface="Arial Unicode MS" pitchFamily="34" charset="-122"/>
                        <a:sym typeface="Calibri" panose="020F0502020204030204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305" name="矩形 5"/>
          <p:cNvSpPr>
            <a:spLocks noChangeArrowheads="1"/>
          </p:cNvSpPr>
          <p:nvPr/>
        </p:nvSpPr>
        <p:spPr bwMode="auto">
          <a:xfrm>
            <a:off x="8304246" y="1555750"/>
            <a:ext cx="3458633" cy="360363"/>
          </a:xfrm>
          <a:prstGeom prst="rect">
            <a:avLst/>
          </a:prstGeom>
          <a:solidFill>
            <a:srgbClr val="B9CDE5"/>
          </a:solidFill>
          <a:ln w="25400">
            <a:solidFill>
              <a:srgbClr val="385D8A"/>
            </a:solidFill>
            <a:miter lim="800000"/>
          </a:ln>
        </p:spPr>
        <p:txBody>
          <a:bodyPr anchor="ctr"/>
          <a:lstStyle/>
          <a:p>
            <a:pPr algn="ctr"/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编译时，不报错！！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-1462930" y="358160"/>
            <a:ext cx="5231947" cy="766804"/>
          </a:xfrm>
        </p:spPr>
        <p:txBody>
          <a:bodyPr/>
          <a:lstStyle/>
          <a:p>
            <a:pPr algn="ctr" eaLnBrk="1" hangingPunct="1"/>
            <a:r>
              <a:rPr lang="zh-CN" altLang="en-US" b="1" dirty="0">
                <a:latin typeface="+mn-lt"/>
                <a:ea typeface="宋体" panose="02010600030101010101" pitchFamily="2" charset="-122"/>
                <a:cs typeface="Times New Roman" panose="02020603050405020304" pitchFamily="18" charset="0"/>
              </a:rPr>
              <a:t>作业</a:t>
            </a:r>
            <a:endParaRPr lang="en-US" altLang="zh-CN" b="1" dirty="0">
              <a:latin typeface="+mn-lt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9350" y="1412776"/>
            <a:ext cx="11620581" cy="4032250"/>
          </a:xfrm>
          <a:noFill/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zh-CN" altLang="en-US" sz="2400" dirty="0">
                <a:ea typeface="宋体" panose="02010600030101010101" pitchFamily="2" charset="-122"/>
                <a:cs typeface="Times New Roman" panose="02020603050405020304" pitchFamily="18" charset="0"/>
              </a:rPr>
              <a:t>使用简单数组</a:t>
            </a:r>
          </a:p>
          <a:p>
            <a:pPr marL="609600" indent="-609600" eaLnBrk="1" hangingPunct="1">
              <a:buFontTx/>
              <a:buNone/>
            </a:pPr>
            <a:r>
              <a:rPr lang="en-US" altLang="zh-CN" sz="2400" dirty="0">
                <a:ea typeface="宋体" panose="02010600030101010101" pitchFamily="2" charset="-122"/>
                <a:cs typeface="Times New Roman" panose="02020603050405020304" pitchFamily="18" charset="0"/>
              </a:rPr>
              <a:t>(1)</a:t>
            </a:r>
            <a:r>
              <a:rPr lang="zh-CN" altLang="en-US" sz="2400" dirty="0">
                <a:ea typeface="宋体" panose="02010600030101010101" pitchFamily="2" charset="-122"/>
                <a:cs typeface="Times New Roman" panose="02020603050405020304" pitchFamily="18" charset="0"/>
              </a:rPr>
              <a:t>创建一个名为</a:t>
            </a:r>
            <a:r>
              <a:rPr lang="en-US" altLang="zh-CN" sz="2400" dirty="0" err="1">
                <a:ea typeface="宋体" panose="02010600030101010101" pitchFamily="2" charset="-122"/>
                <a:cs typeface="Times New Roman" panose="02020603050405020304" pitchFamily="18" charset="0"/>
              </a:rPr>
              <a:t>TestArray</a:t>
            </a:r>
            <a:r>
              <a:rPr lang="zh-CN" altLang="en-US" sz="2400" dirty="0">
                <a:ea typeface="宋体" panose="02010600030101010101" pitchFamily="2" charset="-122"/>
                <a:cs typeface="Times New Roman" panose="02020603050405020304" pitchFamily="18" charset="0"/>
              </a:rPr>
              <a:t>的类，在</a:t>
            </a:r>
            <a:r>
              <a:rPr lang="en-US" altLang="zh-CN" sz="2400" dirty="0">
                <a:ea typeface="宋体" panose="02010600030101010101" pitchFamily="2" charset="-122"/>
                <a:cs typeface="Times New Roman" panose="02020603050405020304" pitchFamily="18" charset="0"/>
              </a:rPr>
              <a:t>main()</a:t>
            </a:r>
            <a:r>
              <a:rPr lang="zh-CN" altLang="en-US" sz="2400" dirty="0">
                <a:ea typeface="宋体" panose="02010600030101010101" pitchFamily="2" charset="-122"/>
                <a:cs typeface="Times New Roman" panose="02020603050405020304" pitchFamily="18" charset="0"/>
              </a:rPr>
              <a:t>方法中声明</a:t>
            </a:r>
            <a:r>
              <a:rPr lang="en-US" altLang="zh-CN" sz="2400" dirty="0">
                <a:ea typeface="宋体" panose="02010600030101010101" pitchFamily="2" charset="-122"/>
                <a:cs typeface="Times New Roman" panose="02020603050405020304" pitchFamily="18" charset="0"/>
              </a:rPr>
              <a:t>array1</a:t>
            </a:r>
            <a:r>
              <a:rPr lang="zh-CN" altLang="en-US" sz="2400" dirty="0">
                <a:ea typeface="宋体" panose="02010600030101010101" pitchFamily="2" charset="-122"/>
                <a:cs typeface="Times New Roman" panose="02020603050405020304" pitchFamily="18" charset="0"/>
              </a:rPr>
              <a:t>和</a:t>
            </a:r>
            <a:r>
              <a:rPr lang="en-US" altLang="zh-CN" sz="2400" dirty="0">
                <a:ea typeface="宋体" panose="02010600030101010101" pitchFamily="2" charset="-122"/>
                <a:cs typeface="Times New Roman" panose="02020603050405020304" pitchFamily="18" charset="0"/>
              </a:rPr>
              <a:t>array2</a:t>
            </a:r>
            <a:r>
              <a:rPr lang="zh-CN" altLang="en-US" sz="2400" dirty="0">
                <a:ea typeface="宋体" panose="02010600030101010101" pitchFamily="2" charset="-122"/>
                <a:cs typeface="Times New Roman" panose="02020603050405020304" pitchFamily="18" charset="0"/>
              </a:rPr>
              <a:t>两个变量，他们是</a:t>
            </a:r>
            <a:r>
              <a:rPr lang="en-US" altLang="zh-CN" sz="2400" dirty="0" err="1">
                <a:ea typeface="宋体" panose="02010600030101010101" pitchFamily="2" charset="-122"/>
                <a:cs typeface="Times New Roman" panose="02020603050405020304" pitchFamily="18" charset="0"/>
              </a:rPr>
              <a:t>int</a:t>
            </a:r>
            <a:r>
              <a:rPr lang="en-US" altLang="zh-CN" sz="2400" dirty="0">
                <a:ea typeface="宋体" panose="02010600030101010101" pitchFamily="2" charset="-122"/>
                <a:cs typeface="Times New Roman" panose="02020603050405020304" pitchFamily="18" charset="0"/>
              </a:rPr>
              <a:t>[]</a:t>
            </a:r>
            <a:r>
              <a:rPr lang="zh-CN" altLang="en-US" sz="2400" dirty="0">
                <a:ea typeface="宋体" panose="02010600030101010101" pitchFamily="2" charset="-122"/>
                <a:cs typeface="Times New Roman" panose="02020603050405020304" pitchFamily="18" charset="0"/>
              </a:rPr>
              <a:t>类型的数组。</a:t>
            </a:r>
          </a:p>
          <a:p>
            <a:pPr marL="609600" indent="-609600" eaLnBrk="1" hangingPunct="1">
              <a:buFontTx/>
              <a:buNone/>
            </a:pPr>
            <a:r>
              <a:rPr lang="en-US" altLang="zh-CN" sz="2400" dirty="0">
                <a:ea typeface="宋体" panose="02010600030101010101" pitchFamily="2" charset="-122"/>
                <a:cs typeface="Times New Roman" panose="02020603050405020304" pitchFamily="18" charset="0"/>
              </a:rPr>
              <a:t>(2)</a:t>
            </a:r>
            <a:r>
              <a:rPr lang="zh-CN" altLang="en-US" sz="2400" dirty="0">
                <a:ea typeface="宋体" panose="02010600030101010101" pitchFamily="2" charset="-122"/>
                <a:cs typeface="Times New Roman" panose="02020603050405020304" pitchFamily="18" charset="0"/>
              </a:rPr>
              <a:t>使用大括号</a:t>
            </a:r>
            <a:r>
              <a:rPr lang="en-US" altLang="zh-CN" sz="2400" dirty="0">
                <a:ea typeface="宋体" panose="02010600030101010101" pitchFamily="2" charset="-122"/>
                <a:cs typeface="Times New Roman" panose="02020603050405020304" pitchFamily="18" charset="0"/>
              </a:rPr>
              <a:t>{}</a:t>
            </a:r>
            <a:r>
              <a:rPr lang="zh-CN" altLang="en-US" sz="2400" dirty="0">
                <a:ea typeface="宋体" panose="02010600030101010101" pitchFamily="2" charset="-122"/>
                <a:cs typeface="Times New Roman" panose="02020603050405020304" pitchFamily="18" charset="0"/>
              </a:rPr>
              <a:t>，把</a:t>
            </a:r>
            <a:r>
              <a:rPr lang="en-US" altLang="zh-CN" sz="2400" dirty="0">
                <a:ea typeface="宋体" panose="02010600030101010101" pitchFamily="2" charset="-122"/>
                <a:cs typeface="Times New Roman" panose="02020603050405020304" pitchFamily="18" charset="0"/>
              </a:rPr>
              <a:t>array1</a:t>
            </a:r>
            <a:r>
              <a:rPr lang="zh-CN" altLang="en-US" sz="2400" dirty="0">
                <a:ea typeface="宋体" panose="02010600030101010101" pitchFamily="2" charset="-122"/>
                <a:cs typeface="Times New Roman" panose="02020603050405020304" pitchFamily="18" charset="0"/>
              </a:rPr>
              <a:t>初始化为</a:t>
            </a:r>
            <a:r>
              <a:rPr lang="en-US" altLang="zh-CN" sz="2400" dirty="0">
                <a:ea typeface="宋体" panose="02010600030101010101" pitchFamily="2" charset="-122"/>
                <a:cs typeface="Times New Roman" panose="02020603050405020304" pitchFamily="18" charset="0"/>
              </a:rPr>
              <a:t>8</a:t>
            </a:r>
            <a:r>
              <a:rPr lang="zh-CN" altLang="en-US" sz="2400" dirty="0">
                <a:ea typeface="宋体" panose="02010600030101010101" pitchFamily="2" charset="-122"/>
                <a:cs typeface="Times New Roman" panose="02020603050405020304" pitchFamily="18" charset="0"/>
              </a:rPr>
              <a:t>个素数：</a:t>
            </a:r>
            <a:r>
              <a:rPr lang="en-US" altLang="zh-CN" sz="2400" dirty="0">
                <a:ea typeface="宋体" panose="02010600030101010101" pitchFamily="2" charset="-122"/>
                <a:cs typeface="Times New Roman" panose="02020603050405020304" pitchFamily="18" charset="0"/>
              </a:rPr>
              <a:t>2,3,5,7,11,13,17,19</a:t>
            </a:r>
            <a:r>
              <a:rPr lang="zh-CN" altLang="en-US" sz="2400" dirty="0"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</a:p>
          <a:p>
            <a:pPr marL="609600" indent="-609600" eaLnBrk="1" hangingPunct="1">
              <a:buFontTx/>
              <a:buNone/>
            </a:pPr>
            <a:r>
              <a:rPr lang="en-US" altLang="zh-CN" sz="2400" dirty="0">
                <a:ea typeface="宋体" panose="02010600030101010101" pitchFamily="2" charset="-122"/>
                <a:cs typeface="Times New Roman" panose="02020603050405020304" pitchFamily="18" charset="0"/>
              </a:rPr>
              <a:t>(3)</a:t>
            </a:r>
            <a:r>
              <a:rPr lang="zh-CN" altLang="en-US" sz="2400" dirty="0">
                <a:ea typeface="宋体" panose="02010600030101010101" pitchFamily="2" charset="-122"/>
                <a:cs typeface="Times New Roman" panose="02020603050405020304" pitchFamily="18" charset="0"/>
              </a:rPr>
              <a:t>显示</a:t>
            </a:r>
            <a:r>
              <a:rPr lang="en-US" altLang="zh-CN" sz="2400" dirty="0">
                <a:ea typeface="宋体" panose="02010600030101010101" pitchFamily="2" charset="-122"/>
                <a:cs typeface="Times New Roman" panose="02020603050405020304" pitchFamily="18" charset="0"/>
              </a:rPr>
              <a:t>array1</a:t>
            </a:r>
            <a:r>
              <a:rPr lang="zh-CN" altLang="en-US" sz="2400" dirty="0">
                <a:ea typeface="宋体" panose="02010600030101010101" pitchFamily="2" charset="-122"/>
                <a:cs typeface="Times New Roman" panose="02020603050405020304" pitchFamily="18" charset="0"/>
              </a:rPr>
              <a:t>的内容。</a:t>
            </a:r>
          </a:p>
          <a:p>
            <a:pPr marL="360045" indent="-609600" eaLnBrk="1" hangingPunct="1">
              <a:buFontTx/>
              <a:buNone/>
            </a:pPr>
            <a:r>
              <a:rPr lang="en-US" altLang="zh-CN" sz="2400" dirty="0">
                <a:ea typeface="宋体" panose="02010600030101010101" pitchFamily="2" charset="-122"/>
                <a:cs typeface="Times New Roman" panose="02020603050405020304" pitchFamily="18" charset="0"/>
              </a:rPr>
              <a:t>(4)</a:t>
            </a:r>
            <a:r>
              <a:rPr lang="zh-CN" altLang="en-US" sz="2400" dirty="0">
                <a:ea typeface="宋体" panose="02010600030101010101" pitchFamily="2" charset="-122"/>
                <a:cs typeface="Times New Roman" panose="02020603050405020304" pitchFamily="18" charset="0"/>
              </a:rPr>
              <a:t>赋值</a:t>
            </a:r>
            <a:r>
              <a:rPr lang="en-US" altLang="zh-CN" sz="2400" dirty="0">
                <a:ea typeface="宋体" panose="02010600030101010101" pitchFamily="2" charset="-122"/>
                <a:cs typeface="Times New Roman" panose="02020603050405020304" pitchFamily="18" charset="0"/>
              </a:rPr>
              <a:t>array2</a:t>
            </a:r>
            <a:r>
              <a:rPr lang="zh-CN" altLang="en-US" sz="2400" dirty="0">
                <a:ea typeface="宋体" panose="02010600030101010101" pitchFamily="2" charset="-122"/>
                <a:cs typeface="Times New Roman" panose="02020603050405020304" pitchFamily="18" charset="0"/>
              </a:rPr>
              <a:t>变量等于</a:t>
            </a:r>
            <a:r>
              <a:rPr lang="en-US" altLang="zh-CN" sz="2400" dirty="0">
                <a:ea typeface="宋体" panose="02010600030101010101" pitchFamily="2" charset="-122"/>
                <a:cs typeface="Times New Roman" panose="02020603050405020304" pitchFamily="18" charset="0"/>
              </a:rPr>
              <a:t>array1</a:t>
            </a:r>
            <a:r>
              <a:rPr lang="zh-CN" altLang="en-US" sz="2400" dirty="0">
                <a:ea typeface="宋体" panose="02010600030101010101" pitchFamily="2" charset="-122"/>
                <a:cs typeface="Times New Roman" panose="02020603050405020304" pitchFamily="18" charset="0"/>
              </a:rPr>
              <a:t>，修改</a:t>
            </a:r>
            <a:r>
              <a:rPr lang="en-US" altLang="zh-CN" sz="2400" dirty="0">
                <a:ea typeface="宋体" panose="02010600030101010101" pitchFamily="2" charset="-122"/>
                <a:cs typeface="Times New Roman" panose="02020603050405020304" pitchFamily="18" charset="0"/>
              </a:rPr>
              <a:t>array2</a:t>
            </a:r>
            <a:r>
              <a:rPr lang="zh-CN" altLang="en-US" sz="2400" dirty="0">
                <a:ea typeface="宋体" panose="02010600030101010101" pitchFamily="2" charset="-122"/>
                <a:cs typeface="Times New Roman" panose="02020603050405020304" pitchFamily="18" charset="0"/>
              </a:rPr>
              <a:t>中的偶索引元素，使其等于索引值</a:t>
            </a:r>
            <a:r>
              <a:rPr lang="en-US" altLang="zh-CN" sz="2400" dirty="0"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en-US" sz="2400" dirty="0">
                <a:ea typeface="宋体" panose="02010600030101010101" pitchFamily="2" charset="-122"/>
                <a:cs typeface="Times New Roman" panose="02020603050405020304" pitchFamily="18" charset="0"/>
              </a:rPr>
              <a:t>如</a:t>
            </a:r>
            <a:r>
              <a:rPr lang="en-US" altLang="zh-CN" sz="2400" dirty="0">
                <a:ea typeface="宋体" panose="02010600030101010101" pitchFamily="2" charset="-122"/>
                <a:cs typeface="Times New Roman" panose="02020603050405020304" pitchFamily="18" charset="0"/>
              </a:rPr>
              <a:t>array[0]=0,array[2]=2)</a:t>
            </a:r>
            <a:r>
              <a:rPr lang="zh-CN" altLang="en-US" sz="2400" dirty="0">
                <a:ea typeface="宋体" panose="02010600030101010101" pitchFamily="2" charset="-122"/>
                <a:cs typeface="Times New Roman" panose="02020603050405020304" pitchFamily="18" charset="0"/>
              </a:rPr>
              <a:t>。打印出</a:t>
            </a:r>
            <a:r>
              <a:rPr lang="en-US" altLang="zh-CN" sz="2400" dirty="0">
                <a:ea typeface="宋体" panose="02010600030101010101" pitchFamily="2" charset="-122"/>
                <a:cs typeface="Times New Roman" panose="02020603050405020304" pitchFamily="18" charset="0"/>
              </a:rPr>
              <a:t>array1</a:t>
            </a:r>
            <a:r>
              <a:rPr lang="zh-CN" altLang="en-US" sz="2400" dirty="0"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</a:p>
          <a:p>
            <a:pPr marL="609600" indent="-609600" eaLnBrk="1" hangingPunct="1">
              <a:buFontTx/>
              <a:buNone/>
            </a:pPr>
            <a:endParaRPr lang="en-US" altLang="zh-CN" sz="2000" dirty="0"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19403" y="5157192"/>
            <a:ext cx="8064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ea typeface="宋体" panose="02010600030101010101" pitchFamily="2" charset="-122"/>
              </a:rPr>
              <a:t>思考：</a:t>
            </a:r>
            <a:r>
              <a:rPr lang="en-US" altLang="zh-CN" sz="2000" dirty="0">
                <a:ea typeface="宋体" panose="02010600030101010101" pitchFamily="2" charset="-122"/>
              </a:rPr>
              <a:t>array1</a:t>
            </a:r>
            <a:r>
              <a:rPr lang="zh-CN" altLang="en-US" sz="2000" dirty="0">
                <a:ea typeface="宋体" panose="02010600030101010101" pitchFamily="2" charset="-122"/>
              </a:rPr>
              <a:t>和</a:t>
            </a:r>
            <a:r>
              <a:rPr lang="en-US" altLang="zh-CN" sz="2000" dirty="0">
                <a:ea typeface="宋体" panose="02010600030101010101" pitchFamily="2" charset="-122"/>
              </a:rPr>
              <a:t>array2</a:t>
            </a:r>
            <a:r>
              <a:rPr lang="zh-CN" altLang="en-US" sz="2000" dirty="0">
                <a:ea typeface="宋体" panose="02010600030101010101" pitchFamily="2" charset="-122"/>
              </a:rPr>
              <a:t>是什么关系？</a:t>
            </a:r>
            <a:endParaRPr lang="en-US" altLang="zh-CN" sz="2000" dirty="0">
              <a:ea typeface="宋体" panose="02010600030101010101" pitchFamily="2" charset="-122"/>
            </a:endParaRPr>
          </a:p>
          <a:p>
            <a:r>
              <a:rPr lang="zh-CN" altLang="en-US" sz="2000" b="1" dirty="0">
                <a:ea typeface="宋体" panose="02010600030101010101" pitchFamily="2" charset="-122"/>
              </a:rPr>
              <a:t>拓展：</a:t>
            </a:r>
            <a:r>
              <a:rPr lang="zh-CN" altLang="en-US" sz="2000" dirty="0">
                <a:ea typeface="宋体" panose="02010600030101010101" pitchFamily="2" charset="-122"/>
              </a:rPr>
              <a:t>修改题目，实现</a:t>
            </a:r>
            <a:r>
              <a:rPr lang="en-US" altLang="zh-CN" sz="2000" dirty="0">
                <a:ea typeface="宋体" panose="02010600030101010101" pitchFamily="2" charset="-122"/>
              </a:rPr>
              <a:t>array2</a:t>
            </a:r>
            <a:r>
              <a:rPr lang="zh-CN" altLang="en-US" sz="2000" dirty="0">
                <a:ea typeface="宋体" panose="02010600030101010101" pitchFamily="2" charset="-122"/>
              </a:rPr>
              <a:t>对</a:t>
            </a:r>
            <a:r>
              <a:rPr lang="en-US" altLang="zh-CN" sz="2000" dirty="0">
                <a:ea typeface="宋体" panose="02010600030101010101" pitchFamily="2" charset="-122"/>
              </a:rPr>
              <a:t>array1</a:t>
            </a:r>
            <a:r>
              <a:rPr lang="zh-CN" altLang="en-US" sz="2000" dirty="0">
                <a:ea typeface="宋体" panose="02010600030101010101" pitchFamily="2" charset="-122"/>
              </a:rPr>
              <a:t>数组的复制</a:t>
            </a:r>
          </a:p>
        </p:txBody>
      </p:sp>
    </p:spTree>
    <p:extLst>
      <p:ext uri="{BB962C8B-B14F-4D97-AF65-F5344CB8AC3E}">
        <p14:creationId xmlns="" xmlns:p14="http://schemas.microsoft.com/office/powerpoint/2010/main" val="1180521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063552" y="764704"/>
            <a:ext cx="8390419" cy="781814"/>
          </a:xfrm>
        </p:spPr>
        <p:txBody>
          <a:bodyPr>
            <a:normAutofit/>
          </a:bodyPr>
          <a:lstStyle/>
          <a:p>
            <a:pPr algn="ctr"/>
            <a:r>
              <a:rPr lang="zh-CN" altLang="en-US" sz="40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本章内容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3392" y="1340768"/>
            <a:ext cx="10972800" cy="5097178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  <a:buFont typeface="Wingdings" panose="05000000000000000000" pitchFamily="2" charset="2"/>
              <a:buChar char="l"/>
            </a:pP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2.5 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程序流程控制</a:t>
            </a:r>
            <a:endParaRPr lang="en-US" altLang="zh-CN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buFont typeface="Wingdings" panose="05000000000000000000" pitchFamily="2" charset="2"/>
              <a:buChar char="l"/>
            </a:pP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2.6 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数组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365760"/>
            <a:ext cx="12192000" cy="760476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22" name="Rectangle 2"/>
          <p:cNvSpPr>
            <a:spLocks noGrp="1" noChangeArrowheads="1"/>
          </p:cNvSpPr>
          <p:nvPr>
            <p:ph type="title"/>
          </p:nvPr>
        </p:nvSpPr>
        <p:spPr>
          <a:xfrm>
            <a:off x="845923" y="286152"/>
            <a:ext cx="4800435" cy="913142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  <a:cs typeface="Arial Unicode MS" pitchFamily="34" charset="-122"/>
              </a:rPr>
              <a:t>循环结构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9403" y="1412776"/>
            <a:ext cx="10753195" cy="5112568"/>
          </a:xfrm>
          <a:noFill/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l"/>
            </a:pPr>
            <a:r>
              <a:rPr lang="zh-CN" altLang="en-US" sz="2400" b="1" dirty="0">
                <a:ea typeface="宋体" panose="02010600030101010101" pitchFamily="2" charset="-122"/>
                <a:cs typeface="Times New Roman" panose="02020603050405020304" pitchFamily="18" charset="0"/>
              </a:rPr>
              <a:t>循环语句功能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zh-CN" altLang="en-US" dirty="0">
                <a:ea typeface="宋体" panose="02010600030101010101" pitchFamily="2" charset="-122"/>
                <a:cs typeface="Times New Roman" panose="02020603050405020304" pitchFamily="18" charset="0"/>
              </a:rPr>
              <a:t>在某些条件满足的情况下，反复执行特定代码的功能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Char char="l"/>
            </a:pPr>
            <a:r>
              <a:rPr lang="zh-CN" altLang="en-US" sz="2400" b="1" dirty="0">
                <a:ea typeface="宋体" panose="02010600030101010101" pitchFamily="2" charset="-122"/>
                <a:cs typeface="Times New Roman" panose="02020603050405020304" pitchFamily="18" charset="0"/>
              </a:rPr>
              <a:t>循环语句的四个组成部分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zh-CN" altLang="en-US" dirty="0">
                <a:ea typeface="宋体" panose="02010600030101010101" pitchFamily="2" charset="-122"/>
                <a:cs typeface="Times New Roman" panose="02020603050405020304" pitchFamily="18" charset="0"/>
              </a:rPr>
              <a:t>初始化部分（</a:t>
            </a:r>
            <a:r>
              <a:rPr lang="en-US" altLang="zh-CN" dirty="0" err="1">
                <a:ea typeface="宋体" panose="02010600030101010101" pitchFamily="2" charset="-122"/>
                <a:cs typeface="Times New Roman" panose="02020603050405020304" pitchFamily="18" charset="0"/>
              </a:rPr>
              <a:t>init_statement</a:t>
            </a:r>
            <a:r>
              <a:rPr lang="zh-CN" altLang="en-US" dirty="0">
                <a:ea typeface="宋体" panose="02010600030101010101" pitchFamily="2" charset="-122"/>
                <a:cs typeface="Times New Roman" panose="02020603050405020304" pitchFamily="18" charset="0"/>
              </a:rPr>
              <a:t>）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zh-CN" altLang="en-US" dirty="0">
                <a:ea typeface="宋体" panose="02010600030101010101" pitchFamily="2" charset="-122"/>
                <a:cs typeface="Times New Roman" panose="02020603050405020304" pitchFamily="18" charset="0"/>
              </a:rPr>
              <a:t>循环条件部分（</a:t>
            </a:r>
            <a:r>
              <a:rPr lang="en-US" altLang="zh-CN" dirty="0" err="1">
                <a:ea typeface="宋体" panose="02010600030101010101" pitchFamily="2" charset="-122"/>
                <a:cs typeface="Times New Roman" panose="02020603050405020304" pitchFamily="18" charset="0"/>
              </a:rPr>
              <a:t>test_exp</a:t>
            </a:r>
            <a:r>
              <a:rPr lang="zh-CN" altLang="en-US" dirty="0">
                <a:ea typeface="宋体" panose="02010600030101010101" pitchFamily="2" charset="-122"/>
                <a:cs typeface="Times New Roman" panose="02020603050405020304" pitchFamily="18" charset="0"/>
              </a:rPr>
              <a:t>） 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zh-CN" altLang="en-US" dirty="0">
                <a:ea typeface="宋体" panose="02010600030101010101" pitchFamily="2" charset="-122"/>
                <a:cs typeface="Times New Roman" panose="02020603050405020304" pitchFamily="18" charset="0"/>
              </a:rPr>
              <a:t>循环体部分（</a:t>
            </a:r>
            <a:r>
              <a:rPr lang="en-US" altLang="zh-CN" dirty="0" err="1">
                <a:ea typeface="宋体" panose="02010600030101010101" pitchFamily="2" charset="-122"/>
                <a:cs typeface="Times New Roman" panose="02020603050405020304" pitchFamily="18" charset="0"/>
              </a:rPr>
              <a:t>body_statement</a:t>
            </a:r>
            <a:r>
              <a:rPr lang="zh-CN" altLang="en-US" dirty="0">
                <a:ea typeface="宋体" panose="02010600030101010101" pitchFamily="2" charset="-122"/>
                <a:cs typeface="Times New Roman" panose="02020603050405020304" pitchFamily="18" charset="0"/>
              </a:rPr>
              <a:t>） 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zh-CN" altLang="en-US" dirty="0">
                <a:ea typeface="宋体" panose="02010600030101010101" pitchFamily="2" charset="-122"/>
                <a:cs typeface="Times New Roman" panose="02020603050405020304" pitchFamily="18" charset="0"/>
              </a:rPr>
              <a:t>迭代部分（</a:t>
            </a:r>
            <a:r>
              <a:rPr lang="en-US" altLang="zh-CN" dirty="0" err="1">
                <a:ea typeface="宋体" panose="02010600030101010101" pitchFamily="2" charset="-122"/>
                <a:cs typeface="Times New Roman" panose="02020603050405020304" pitchFamily="18" charset="0"/>
              </a:rPr>
              <a:t>alter_statement</a:t>
            </a:r>
            <a:r>
              <a:rPr lang="zh-CN" altLang="en-US" dirty="0">
                <a:ea typeface="宋体" panose="02010600030101010101" pitchFamily="2" charset="-122"/>
                <a:cs typeface="Times New Roman" panose="02020603050405020304" pitchFamily="18" charset="0"/>
              </a:rPr>
              <a:t>） 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Char char="l"/>
            </a:pPr>
            <a:r>
              <a:rPr lang="zh-CN" altLang="en-US" sz="2400" b="1" dirty="0">
                <a:ea typeface="宋体" panose="02010600030101010101" pitchFamily="2" charset="-122"/>
                <a:cs typeface="Times New Roman" panose="02020603050405020304" pitchFamily="18" charset="0"/>
              </a:rPr>
              <a:t>循环语句分类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zh-CN" dirty="0">
                <a:ea typeface="宋体" panose="02010600030101010101" pitchFamily="2" charset="-122"/>
                <a:cs typeface="Times New Roman" panose="02020603050405020304" pitchFamily="18" charset="0"/>
              </a:rPr>
              <a:t>for </a:t>
            </a:r>
            <a:r>
              <a:rPr lang="zh-CN" altLang="en-US" dirty="0">
                <a:ea typeface="宋体" panose="02010600030101010101" pitchFamily="2" charset="-122"/>
                <a:cs typeface="Times New Roman" panose="02020603050405020304" pitchFamily="18" charset="0"/>
              </a:rPr>
              <a:t>循环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zh-CN" dirty="0">
                <a:ea typeface="宋体" panose="02010600030101010101" pitchFamily="2" charset="-122"/>
                <a:cs typeface="Times New Roman" panose="02020603050405020304" pitchFamily="18" charset="0"/>
              </a:rPr>
              <a:t>while </a:t>
            </a:r>
            <a:r>
              <a:rPr lang="zh-CN" altLang="en-US" dirty="0">
                <a:ea typeface="宋体" panose="02010600030101010101" pitchFamily="2" charset="-122"/>
                <a:cs typeface="Times New Roman" panose="02020603050405020304" pitchFamily="18" charset="0"/>
              </a:rPr>
              <a:t>循环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zh-CN" dirty="0">
                <a:ea typeface="宋体" panose="02010600030101010101" pitchFamily="2" charset="-122"/>
                <a:cs typeface="Times New Roman" panose="02020603050405020304" pitchFamily="18" charset="0"/>
              </a:rPr>
              <a:t>do/while </a:t>
            </a:r>
            <a:r>
              <a:rPr lang="zh-CN" altLang="en-US" dirty="0">
                <a:ea typeface="宋体" panose="02010600030101010101" pitchFamily="2" charset="-122"/>
                <a:cs typeface="Times New Roman" panose="02020603050405020304" pitchFamily="18" charset="0"/>
              </a:rPr>
              <a:t>循环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546" name="Rectangle 2"/>
          <p:cNvSpPr>
            <a:spLocks noGrp="1" noChangeArrowheads="1"/>
          </p:cNvSpPr>
          <p:nvPr>
            <p:ph type="title"/>
          </p:nvPr>
        </p:nvSpPr>
        <p:spPr>
          <a:xfrm>
            <a:off x="418009" y="263849"/>
            <a:ext cx="3957175" cy="721498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for </a:t>
            </a: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循环语句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9349" y="1268760"/>
            <a:ext cx="11617291" cy="4800600"/>
          </a:xfrm>
          <a:noFill/>
        </p:spPr>
        <p:txBody>
          <a:bodyPr>
            <a:noAutofit/>
          </a:bodyPr>
          <a:lstStyle/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l"/>
            </a:pP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语法格式</a:t>
            </a:r>
          </a:p>
          <a:p>
            <a:pPr algn="just">
              <a:buClr>
                <a:srgbClr val="000000"/>
              </a:buClr>
              <a:buNone/>
            </a:pP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for (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初始化表达式</a:t>
            </a:r>
            <a:r>
              <a:rPr lang="zh-CN" altLang="zh-CN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①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; 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布尔值测试表达式</a:t>
            </a:r>
            <a:r>
              <a:rPr lang="zh-CN" altLang="zh-CN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②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; 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更改表达式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｛</a:t>
            </a:r>
          </a:p>
          <a:p>
            <a:pPr algn="just">
              <a:spcBef>
                <a:spcPct val="0"/>
              </a:spcBef>
              <a:buClr>
                <a:srgbClr val="000000"/>
              </a:buClr>
              <a:buNone/>
            </a:pP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	语句或语句块</a:t>
            </a:r>
            <a:r>
              <a:rPr lang="zh-CN" altLang="zh-CN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③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</a:p>
          <a:p>
            <a:pPr algn="just" eaLnBrk="1" hangingPunct="1"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	 ｝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288" y="3889423"/>
            <a:ext cx="9498824" cy="2062806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396597" y="3964695"/>
            <a:ext cx="3048021" cy="4286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63352" y="3536067"/>
            <a:ext cx="762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5920872" y="3964695"/>
            <a:ext cx="2381267" cy="4286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82878" y="3464629"/>
            <a:ext cx="762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9" name="任意多边形 8"/>
          <p:cNvSpPr/>
          <p:nvPr/>
        </p:nvSpPr>
        <p:spPr>
          <a:xfrm>
            <a:off x="4028291" y="3076748"/>
            <a:ext cx="2511188" cy="880281"/>
          </a:xfrm>
          <a:custGeom>
            <a:avLst/>
            <a:gdLst>
              <a:gd name="connsiteX0" fmla="*/ 0 w 1883391"/>
              <a:gd name="connsiteY0" fmla="*/ 839337 h 880281"/>
              <a:gd name="connsiteX1" fmla="*/ 1119117 w 1883391"/>
              <a:gd name="connsiteY1" fmla="*/ 6824 h 880281"/>
              <a:gd name="connsiteX2" fmla="*/ 1883391 w 1883391"/>
              <a:gd name="connsiteY2" fmla="*/ 880281 h 880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83391" h="880281">
                <a:moveTo>
                  <a:pt x="0" y="839337"/>
                </a:moveTo>
                <a:cubicBezTo>
                  <a:pt x="402609" y="419668"/>
                  <a:pt x="805219" y="0"/>
                  <a:pt x="1119117" y="6824"/>
                </a:cubicBezTo>
                <a:cubicBezTo>
                  <a:pt x="1433015" y="13648"/>
                  <a:pt x="1658203" y="446964"/>
                  <a:pt x="1883391" y="880281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" name="直接连接符 9"/>
          <p:cNvCxnSpPr>
            <a:endCxn id="9" idx="2"/>
          </p:cNvCxnSpPr>
          <p:nvPr/>
        </p:nvCxnSpPr>
        <p:spPr>
          <a:xfrm rot="5400000">
            <a:off x="6501021" y="3832984"/>
            <a:ext cx="162505" cy="855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>
            <a:endCxn id="9" idx="2"/>
          </p:cNvCxnSpPr>
          <p:nvPr/>
        </p:nvCxnSpPr>
        <p:spPr>
          <a:xfrm>
            <a:off x="6244062" y="3794524"/>
            <a:ext cx="295417" cy="1625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1634592" y="4607637"/>
            <a:ext cx="6477045" cy="64294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3" name="任意多边形 12"/>
          <p:cNvSpPr/>
          <p:nvPr/>
        </p:nvSpPr>
        <p:spPr>
          <a:xfrm>
            <a:off x="8121577" y="4120801"/>
            <a:ext cx="1031164" cy="914400"/>
          </a:xfrm>
          <a:custGeom>
            <a:avLst/>
            <a:gdLst>
              <a:gd name="connsiteX0" fmla="*/ 136478 w 773373"/>
              <a:gd name="connsiteY0" fmla="*/ 0 h 914400"/>
              <a:gd name="connsiteX1" fmla="*/ 750627 w 773373"/>
              <a:gd name="connsiteY1" fmla="*/ 668741 h 914400"/>
              <a:gd name="connsiteX2" fmla="*/ 0 w 773373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73373" h="914400">
                <a:moveTo>
                  <a:pt x="136478" y="0"/>
                </a:moveTo>
                <a:cubicBezTo>
                  <a:pt x="454925" y="258170"/>
                  <a:pt x="773373" y="516341"/>
                  <a:pt x="750627" y="668741"/>
                </a:cubicBezTo>
                <a:cubicBezTo>
                  <a:pt x="727881" y="821141"/>
                  <a:pt x="363940" y="867770"/>
                  <a:pt x="0" y="91440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4" name="直接连接符 13"/>
          <p:cNvCxnSpPr>
            <a:endCxn id="13" idx="2"/>
          </p:cNvCxnSpPr>
          <p:nvPr/>
        </p:nvCxnSpPr>
        <p:spPr>
          <a:xfrm rot="5400000">
            <a:off x="8057607" y="4885920"/>
            <a:ext cx="213250" cy="853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>
            <a:stCxn id="13" idx="2"/>
          </p:cNvCxnSpPr>
          <p:nvPr/>
        </p:nvCxnSpPr>
        <p:spPr>
          <a:xfrm>
            <a:off x="8121576" y="5035201"/>
            <a:ext cx="275813" cy="2153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063616" y="5322017"/>
            <a:ext cx="762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3</a:t>
            </a:r>
            <a:endParaRPr lang="zh-CN" altLang="en-US" dirty="0"/>
          </a:p>
        </p:txBody>
      </p:sp>
      <p:sp>
        <p:nvSpPr>
          <p:cNvPr id="17" name="任意多边形 16"/>
          <p:cNvSpPr/>
          <p:nvPr/>
        </p:nvSpPr>
        <p:spPr>
          <a:xfrm>
            <a:off x="6265480" y="4380110"/>
            <a:ext cx="4343021" cy="2001219"/>
          </a:xfrm>
          <a:custGeom>
            <a:avLst/>
            <a:gdLst>
              <a:gd name="connsiteX0" fmla="*/ 0 w 3257266"/>
              <a:gd name="connsiteY0" fmla="*/ 887104 h 3009331"/>
              <a:gd name="connsiteX1" fmla="*/ 791571 w 3257266"/>
              <a:gd name="connsiteY1" fmla="*/ 2852382 h 3009331"/>
              <a:gd name="connsiteX2" fmla="*/ 2988860 w 3257266"/>
              <a:gd name="connsiteY2" fmla="*/ 1828800 h 3009331"/>
              <a:gd name="connsiteX3" fmla="*/ 2402006 w 3257266"/>
              <a:gd name="connsiteY3" fmla="*/ 0 h 3009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57266" h="3009331">
                <a:moveTo>
                  <a:pt x="0" y="887104"/>
                </a:moveTo>
                <a:cubicBezTo>
                  <a:pt x="146714" y="1791268"/>
                  <a:pt x="293428" y="2695433"/>
                  <a:pt x="791571" y="2852382"/>
                </a:cubicBezTo>
                <a:cubicBezTo>
                  <a:pt x="1289714" y="3009331"/>
                  <a:pt x="2720454" y="2304197"/>
                  <a:pt x="2988860" y="1828800"/>
                </a:cubicBezTo>
                <a:cubicBezTo>
                  <a:pt x="3257266" y="1353403"/>
                  <a:pt x="2829636" y="676701"/>
                  <a:pt x="2402006" y="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8778392" y="3964695"/>
            <a:ext cx="952507" cy="4286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9" name="直接连接符 18"/>
          <p:cNvCxnSpPr/>
          <p:nvPr/>
        </p:nvCxnSpPr>
        <p:spPr>
          <a:xfrm rot="5400000">
            <a:off x="9309237" y="4502222"/>
            <a:ext cx="285752" cy="952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9499739" y="4406971"/>
            <a:ext cx="285752" cy="1428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8873643" y="3464629"/>
            <a:ext cx="762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4</a:t>
            </a:r>
            <a:endParaRPr lang="zh-CN" altLang="en-US" dirty="0"/>
          </a:p>
        </p:txBody>
      </p:sp>
      <p:sp>
        <p:nvSpPr>
          <p:cNvPr id="22" name="任意多边形 21"/>
          <p:cNvSpPr/>
          <p:nvPr/>
        </p:nvSpPr>
        <p:spPr>
          <a:xfrm>
            <a:off x="7266317" y="2685512"/>
            <a:ext cx="2074460" cy="1271517"/>
          </a:xfrm>
          <a:custGeom>
            <a:avLst/>
            <a:gdLst>
              <a:gd name="connsiteX0" fmla="*/ 1555845 w 1555845"/>
              <a:gd name="connsiteY0" fmla="*/ 1257869 h 1271517"/>
              <a:gd name="connsiteX1" fmla="*/ 1201003 w 1555845"/>
              <a:gd name="connsiteY1" fmla="*/ 2275 h 1271517"/>
              <a:gd name="connsiteX2" fmla="*/ 0 w 1555845"/>
              <a:gd name="connsiteY2" fmla="*/ 1271517 h 1271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55845" h="1271517">
                <a:moveTo>
                  <a:pt x="1555845" y="1257869"/>
                </a:moveTo>
                <a:cubicBezTo>
                  <a:pt x="1508078" y="628934"/>
                  <a:pt x="1460311" y="0"/>
                  <a:pt x="1201003" y="2275"/>
                </a:cubicBezTo>
                <a:cubicBezTo>
                  <a:pt x="941696" y="4550"/>
                  <a:pt x="470848" y="638033"/>
                  <a:pt x="0" y="1271517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3" name="直接连接符 22"/>
          <p:cNvCxnSpPr>
            <a:stCxn id="8" idx="3"/>
            <a:endCxn id="22" idx="2"/>
          </p:cNvCxnSpPr>
          <p:nvPr/>
        </p:nvCxnSpPr>
        <p:spPr>
          <a:xfrm flipH="1">
            <a:off x="7266317" y="3649296"/>
            <a:ext cx="178567" cy="3077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>
            <a:stCxn id="22" idx="2"/>
          </p:cNvCxnSpPr>
          <p:nvPr/>
        </p:nvCxnSpPr>
        <p:spPr>
          <a:xfrm flipV="1">
            <a:off x="7266317" y="3821820"/>
            <a:ext cx="464319" cy="1352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1424" y="1340768"/>
            <a:ext cx="1065718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>
              <a:spcBef>
                <a:spcPct val="50000"/>
              </a:spcBef>
              <a:buClr>
                <a:schemeClr val="tx1"/>
              </a:buClr>
            </a:pPr>
            <a:r>
              <a:rPr lang="zh-CN" altLang="en-US" sz="2800" b="1" dirty="0">
                <a:ea typeface="宋体" panose="02010600030101010101" pitchFamily="2" charset="-122"/>
                <a:cs typeface="Times New Roman" panose="02020603050405020304" pitchFamily="18" charset="0"/>
              </a:rPr>
              <a:t>应用举例</a:t>
            </a:r>
          </a:p>
          <a:p>
            <a:pPr algn="just"/>
            <a:r>
              <a:rPr lang="zh-CN" altLang="en-US" sz="2800" dirty="0">
                <a:ea typeface="宋体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lang="en-US" altLang="zh-CN" sz="2800" dirty="0">
                <a:ea typeface="宋体" panose="02010600030101010101" pitchFamily="2" charset="-122"/>
                <a:cs typeface="Times New Roman" panose="02020603050405020304" pitchFamily="18" charset="0"/>
              </a:rPr>
              <a:t>public class </a:t>
            </a:r>
            <a:r>
              <a:rPr lang="en-US" altLang="zh-CN" sz="2800" dirty="0" err="1">
                <a:ea typeface="宋体" panose="02010600030101010101" pitchFamily="2" charset="-122"/>
                <a:cs typeface="Times New Roman" panose="02020603050405020304" pitchFamily="18" charset="0"/>
              </a:rPr>
              <a:t>ForLoop</a:t>
            </a:r>
            <a:r>
              <a:rPr lang="en-US" altLang="zh-CN" sz="2800" dirty="0">
                <a:ea typeface="宋体" panose="02010600030101010101" pitchFamily="2" charset="-122"/>
                <a:cs typeface="Times New Roman" panose="02020603050405020304" pitchFamily="18" charset="0"/>
              </a:rPr>
              <a:t> {</a:t>
            </a:r>
          </a:p>
          <a:p>
            <a:pPr algn="just">
              <a:spcBef>
                <a:spcPct val="0"/>
              </a:spcBef>
            </a:pPr>
            <a:r>
              <a:rPr lang="en-US" altLang="zh-CN" sz="2800" dirty="0">
                <a:ea typeface="宋体" panose="02010600030101010101" pitchFamily="2" charset="-122"/>
                <a:cs typeface="Times New Roman" panose="02020603050405020304" pitchFamily="18" charset="0"/>
              </a:rPr>
              <a:t>		public static void main(String </a:t>
            </a:r>
            <a:r>
              <a:rPr lang="en-US" altLang="zh-CN" sz="2800" dirty="0" err="1">
                <a:ea typeface="宋体" panose="02010600030101010101" pitchFamily="2" charset="-122"/>
                <a:cs typeface="Times New Roman" panose="02020603050405020304" pitchFamily="18" charset="0"/>
              </a:rPr>
              <a:t>args</a:t>
            </a:r>
            <a:r>
              <a:rPr lang="en-US" altLang="zh-CN" sz="2800" dirty="0">
                <a:ea typeface="宋体" panose="02010600030101010101" pitchFamily="2" charset="-122"/>
                <a:cs typeface="Times New Roman" panose="02020603050405020304" pitchFamily="18" charset="0"/>
              </a:rPr>
              <a:t>[]){</a:t>
            </a:r>
          </a:p>
          <a:p>
            <a:pPr algn="just">
              <a:spcBef>
                <a:spcPct val="0"/>
              </a:spcBef>
            </a:pPr>
            <a:r>
              <a:rPr lang="en-US" altLang="zh-CN" sz="2800" dirty="0">
                <a:ea typeface="宋体" panose="02010600030101010101" pitchFamily="2" charset="-122"/>
                <a:cs typeface="Times New Roman" panose="02020603050405020304" pitchFamily="18" charset="0"/>
              </a:rPr>
              <a:t>		          </a:t>
            </a:r>
            <a:r>
              <a:rPr lang="en-US" altLang="zh-CN" sz="2800" dirty="0" err="1">
                <a:ea typeface="宋体" panose="02010600030101010101" pitchFamily="2" charset="-122"/>
                <a:cs typeface="Times New Roman" panose="02020603050405020304" pitchFamily="18" charset="0"/>
              </a:rPr>
              <a:t>int</a:t>
            </a:r>
            <a:r>
              <a:rPr lang="en-US" altLang="zh-CN" sz="2800" dirty="0">
                <a:ea typeface="宋体" panose="02010600030101010101" pitchFamily="2" charset="-122"/>
                <a:cs typeface="Times New Roman" panose="02020603050405020304" pitchFamily="18" charset="0"/>
              </a:rPr>
              <a:t> result = 0;</a:t>
            </a:r>
          </a:p>
          <a:p>
            <a:pPr algn="just">
              <a:spcBef>
                <a:spcPct val="0"/>
              </a:spcBef>
            </a:pPr>
            <a:r>
              <a:rPr lang="en-US" altLang="zh-CN" sz="2800" dirty="0">
                <a:ea typeface="宋体" panose="02010600030101010101" pitchFamily="2" charset="-122"/>
                <a:cs typeface="Times New Roman" panose="02020603050405020304" pitchFamily="18" charset="0"/>
              </a:rPr>
              <a:t>		          for(</a:t>
            </a:r>
            <a:r>
              <a:rPr lang="en-US" altLang="zh-CN" sz="2800" dirty="0" err="1">
                <a:ea typeface="宋体" panose="02010600030101010101" pitchFamily="2" charset="-122"/>
                <a:cs typeface="Times New Roman" panose="02020603050405020304" pitchFamily="18" charset="0"/>
              </a:rPr>
              <a:t>int</a:t>
            </a:r>
            <a:r>
              <a:rPr lang="en-US" altLang="zh-CN" sz="2800" dirty="0"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ea typeface="宋体" panose="02010600030101010101" pitchFamily="2" charset="-122"/>
                <a:cs typeface="Times New Roman" panose="02020603050405020304" pitchFamily="18" charset="0"/>
              </a:rPr>
              <a:t>i</a:t>
            </a:r>
            <a:r>
              <a:rPr lang="en-US" altLang="zh-CN" sz="2800" dirty="0">
                <a:ea typeface="宋体" panose="02010600030101010101" pitchFamily="2" charset="-122"/>
                <a:cs typeface="Times New Roman" panose="02020603050405020304" pitchFamily="18" charset="0"/>
              </a:rPr>
              <a:t>=1; </a:t>
            </a:r>
            <a:r>
              <a:rPr lang="en-US" altLang="zh-CN" sz="2800" dirty="0" err="1">
                <a:ea typeface="宋体" panose="02010600030101010101" pitchFamily="2" charset="-122"/>
                <a:cs typeface="Times New Roman" panose="02020603050405020304" pitchFamily="18" charset="0"/>
              </a:rPr>
              <a:t>i</a:t>
            </a:r>
            <a:r>
              <a:rPr lang="en-US" altLang="zh-CN" sz="2800" dirty="0">
                <a:ea typeface="宋体" panose="02010600030101010101" pitchFamily="2" charset="-122"/>
                <a:cs typeface="Times New Roman" panose="02020603050405020304" pitchFamily="18" charset="0"/>
              </a:rPr>
              <a:t>&lt;=100; </a:t>
            </a:r>
            <a:r>
              <a:rPr lang="en-US" altLang="zh-CN" sz="2800" dirty="0" err="1">
                <a:ea typeface="宋体" panose="02010600030101010101" pitchFamily="2" charset="-122"/>
                <a:cs typeface="Times New Roman" panose="02020603050405020304" pitchFamily="18" charset="0"/>
              </a:rPr>
              <a:t>i</a:t>
            </a:r>
            <a:r>
              <a:rPr lang="en-US" altLang="zh-CN" sz="2800" dirty="0">
                <a:ea typeface="宋体" panose="02010600030101010101" pitchFamily="2" charset="-122"/>
                <a:cs typeface="Times New Roman" panose="02020603050405020304" pitchFamily="18" charset="0"/>
              </a:rPr>
              <a:t>++) {</a:t>
            </a:r>
          </a:p>
          <a:p>
            <a:pPr algn="just">
              <a:spcBef>
                <a:spcPct val="0"/>
              </a:spcBef>
            </a:pPr>
            <a:r>
              <a:rPr lang="en-US" altLang="zh-CN" sz="2800" dirty="0">
                <a:ea typeface="宋体" panose="02010600030101010101" pitchFamily="2" charset="-122"/>
                <a:cs typeface="Times New Roman" panose="02020603050405020304" pitchFamily="18" charset="0"/>
              </a:rPr>
              <a:t>			  result += </a:t>
            </a:r>
            <a:r>
              <a:rPr lang="en-US" altLang="zh-CN" sz="2800" dirty="0" err="1">
                <a:ea typeface="宋体" panose="02010600030101010101" pitchFamily="2" charset="-122"/>
                <a:cs typeface="Times New Roman" panose="02020603050405020304" pitchFamily="18" charset="0"/>
              </a:rPr>
              <a:t>i</a:t>
            </a:r>
            <a:r>
              <a:rPr lang="en-US" altLang="zh-CN" sz="2800" dirty="0">
                <a:ea typeface="宋体" panose="02010600030101010101" pitchFamily="2" charset="-122"/>
                <a:cs typeface="Times New Roman" panose="02020603050405020304" pitchFamily="18" charset="0"/>
              </a:rPr>
              <a:t>;</a:t>
            </a:r>
          </a:p>
          <a:p>
            <a:pPr algn="just">
              <a:spcBef>
                <a:spcPct val="0"/>
              </a:spcBef>
            </a:pPr>
            <a:r>
              <a:rPr lang="en-US" altLang="zh-CN" sz="2800" dirty="0">
                <a:ea typeface="宋体" panose="02010600030101010101" pitchFamily="2" charset="-122"/>
                <a:cs typeface="Times New Roman" panose="02020603050405020304" pitchFamily="18" charset="0"/>
              </a:rPr>
              <a:t>		          }</a:t>
            </a:r>
          </a:p>
          <a:p>
            <a:pPr algn="just">
              <a:spcBef>
                <a:spcPct val="0"/>
              </a:spcBef>
            </a:pPr>
            <a:r>
              <a:rPr lang="en-US" altLang="zh-CN" sz="2800" dirty="0">
                <a:ea typeface="宋体" panose="02010600030101010101" pitchFamily="2" charset="-122"/>
                <a:cs typeface="Times New Roman" panose="02020603050405020304" pitchFamily="18" charset="0"/>
              </a:rPr>
              <a:t>  	          </a:t>
            </a:r>
            <a:r>
              <a:rPr lang="en-US" altLang="zh-CN" sz="2800" dirty="0" err="1">
                <a:ea typeface="宋体" panose="02010600030101010101" pitchFamily="2" charset="-122"/>
                <a:cs typeface="Times New Roman" panose="02020603050405020304" pitchFamily="18" charset="0"/>
              </a:rPr>
              <a:t>System.out.println</a:t>
            </a:r>
            <a:r>
              <a:rPr lang="en-US" altLang="zh-CN" sz="2800" dirty="0">
                <a:ea typeface="宋体" panose="02010600030101010101" pitchFamily="2" charset="-122"/>
                <a:cs typeface="Times New Roman" panose="02020603050405020304" pitchFamily="18" charset="0"/>
              </a:rPr>
              <a:t>("result=" + result);</a:t>
            </a:r>
          </a:p>
          <a:p>
            <a:pPr algn="just">
              <a:spcBef>
                <a:spcPct val="0"/>
              </a:spcBef>
            </a:pPr>
            <a:r>
              <a:rPr lang="en-US" altLang="zh-CN" sz="2800" dirty="0">
                <a:ea typeface="宋体" panose="02010600030101010101" pitchFamily="2" charset="-122"/>
                <a:cs typeface="Times New Roman" panose="02020603050405020304" pitchFamily="18" charset="0"/>
              </a:rPr>
              <a:t>		}</a:t>
            </a:r>
          </a:p>
          <a:p>
            <a:pPr>
              <a:spcBef>
                <a:spcPct val="0"/>
              </a:spcBef>
            </a:pPr>
            <a:r>
              <a:rPr lang="en-US" altLang="zh-CN" sz="2800" dirty="0">
                <a:ea typeface="宋体" panose="02010600030101010101" pitchFamily="2" charset="-122"/>
                <a:cs typeface="Times New Roman" panose="02020603050405020304" pitchFamily="18" charset="0"/>
              </a:rPr>
              <a:t>	} </a:t>
            </a:r>
          </a:p>
          <a:p>
            <a:endParaRPr lang="zh-CN" altLang="en-US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87811" y="370261"/>
            <a:ext cx="6070171" cy="962369"/>
          </a:xfrm>
          <a:noFill/>
        </p:spPr>
        <p:txBody>
          <a:bodyPr/>
          <a:lstStyle/>
          <a:p>
            <a:pPr eaLnBrk="1" hangingPunct="1"/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for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语句例题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1371" y="1628801"/>
            <a:ext cx="11328400" cy="2016125"/>
          </a:xfrm>
          <a:noFill/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l"/>
            </a:pPr>
            <a:r>
              <a:rPr lang="zh-CN" altLang="en-US" sz="2800" dirty="0">
                <a:ea typeface="宋体" panose="02010600030101010101" pitchFamily="2" charset="-122"/>
                <a:cs typeface="Times New Roman" panose="02020603050405020304" pitchFamily="18" charset="0"/>
              </a:rPr>
              <a:t>编写程序</a:t>
            </a:r>
            <a:r>
              <a:rPr lang="en-US" altLang="zh-CN" sz="2800" dirty="0">
                <a:ea typeface="宋体" panose="02010600030101010101" pitchFamily="2" charset="-122"/>
                <a:cs typeface="Times New Roman" panose="02020603050405020304" pitchFamily="18" charset="0"/>
              </a:rPr>
              <a:t>FooBizBaz.java</a:t>
            </a:r>
            <a:r>
              <a:rPr lang="zh-CN" altLang="en-US" sz="2800" dirty="0">
                <a:ea typeface="宋体" panose="02010600030101010101" pitchFamily="2" charset="-122"/>
                <a:cs typeface="Times New Roman" panose="02020603050405020304" pitchFamily="18" charset="0"/>
              </a:rPr>
              <a:t>，从</a:t>
            </a:r>
            <a:r>
              <a:rPr lang="en-US" altLang="zh-CN" sz="2800" dirty="0"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800" dirty="0">
                <a:ea typeface="宋体" panose="02010600030101010101" pitchFamily="2" charset="-122"/>
                <a:cs typeface="Times New Roman" panose="02020603050405020304" pitchFamily="18" charset="0"/>
              </a:rPr>
              <a:t>循环到</a:t>
            </a:r>
            <a:r>
              <a:rPr lang="en-US" altLang="zh-CN" sz="2800" dirty="0">
                <a:ea typeface="宋体" panose="02010600030101010101" pitchFamily="2" charset="-122"/>
                <a:cs typeface="Times New Roman" panose="02020603050405020304" pitchFamily="18" charset="0"/>
              </a:rPr>
              <a:t>150</a:t>
            </a:r>
            <a:r>
              <a:rPr lang="zh-CN" altLang="en-US" sz="2800" dirty="0">
                <a:ea typeface="宋体" panose="02010600030101010101" pitchFamily="2" charset="-122"/>
                <a:cs typeface="Times New Roman" panose="02020603050405020304" pitchFamily="18" charset="0"/>
              </a:rPr>
              <a:t>并在每行打印一个值，另外在每个</a:t>
            </a:r>
            <a:r>
              <a:rPr lang="en-US" altLang="zh-CN" sz="2800" dirty="0"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en-US" sz="2800" dirty="0">
                <a:ea typeface="宋体" panose="02010600030101010101" pitchFamily="2" charset="-122"/>
                <a:cs typeface="Times New Roman" panose="02020603050405020304" pitchFamily="18" charset="0"/>
              </a:rPr>
              <a:t>的倍数行上打印出“</a:t>
            </a:r>
            <a:r>
              <a:rPr lang="en-US" altLang="zh-CN" sz="2800" dirty="0" err="1">
                <a:ea typeface="宋体" panose="02010600030101010101" pitchFamily="2" charset="-122"/>
                <a:cs typeface="Times New Roman" panose="02020603050405020304" pitchFamily="18" charset="0"/>
              </a:rPr>
              <a:t>foo</a:t>
            </a:r>
            <a:r>
              <a:rPr lang="en-US" altLang="zh-CN" sz="2800" dirty="0">
                <a:ea typeface="宋体" panose="02010600030101010101" pitchFamily="2" charset="-122"/>
                <a:cs typeface="Times New Roman" panose="02020603050405020304" pitchFamily="18" charset="0"/>
              </a:rPr>
              <a:t>”,</a:t>
            </a:r>
            <a:r>
              <a:rPr lang="zh-CN" altLang="en-US" sz="2800" dirty="0">
                <a:ea typeface="宋体" panose="02010600030101010101" pitchFamily="2" charset="-122"/>
                <a:cs typeface="Times New Roman" panose="02020603050405020304" pitchFamily="18" charset="0"/>
              </a:rPr>
              <a:t>在每个</a:t>
            </a:r>
            <a:r>
              <a:rPr lang="en-US" altLang="zh-CN" sz="2800" dirty="0">
                <a:ea typeface="宋体" panose="02010600030101010101" pitchFamily="2" charset="-122"/>
                <a:cs typeface="Times New Roman" panose="02020603050405020304" pitchFamily="18" charset="0"/>
              </a:rPr>
              <a:t>5</a:t>
            </a:r>
            <a:r>
              <a:rPr lang="zh-CN" altLang="en-US" sz="2800" dirty="0">
                <a:ea typeface="宋体" panose="02010600030101010101" pitchFamily="2" charset="-122"/>
                <a:cs typeface="Times New Roman" panose="02020603050405020304" pitchFamily="18" charset="0"/>
              </a:rPr>
              <a:t>的倍数行上打印“</a:t>
            </a:r>
            <a:r>
              <a:rPr lang="en-US" altLang="zh-CN" sz="2800" dirty="0">
                <a:ea typeface="宋体" panose="02010600030101010101" pitchFamily="2" charset="-122"/>
                <a:cs typeface="Times New Roman" panose="02020603050405020304" pitchFamily="18" charset="0"/>
              </a:rPr>
              <a:t>biz”,</a:t>
            </a:r>
            <a:r>
              <a:rPr lang="zh-CN" altLang="en-US" sz="2800" dirty="0">
                <a:ea typeface="宋体" panose="02010600030101010101" pitchFamily="2" charset="-122"/>
                <a:cs typeface="Times New Roman" panose="02020603050405020304" pitchFamily="18" charset="0"/>
              </a:rPr>
              <a:t>在每个</a:t>
            </a:r>
            <a:r>
              <a:rPr lang="en-US" altLang="zh-CN" sz="2800" dirty="0">
                <a:ea typeface="宋体" panose="02010600030101010101" pitchFamily="2" charset="-122"/>
                <a:cs typeface="Times New Roman" panose="02020603050405020304" pitchFamily="18" charset="0"/>
              </a:rPr>
              <a:t>7</a:t>
            </a:r>
            <a:r>
              <a:rPr lang="zh-CN" altLang="en-US" sz="2800" dirty="0">
                <a:ea typeface="宋体" panose="02010600030101010101" pitchFamily="2" charset="-122"/>
                <a:cs typeface="Times New Roman" panose="02020603050405020304" pitchFamily="18" charset="0"/>
              </a:rPr>
              <a:t>的倍数行上打印输出“</a:t>
            </a:r>
            <a:r>
              <a:rPr lang="en-US" altLang="zh-CN" sz="2800" dirty="0" err="1">
                <a:ea typeface="宋体" panose="02010600030101010101" pitchFamily="2" charset="-122"/>
                <a:cs typeface="Times New Roman" panose="02020603050405020304" pitchFamily="18" charset="0"/>
              </a:rPr>
              <a:t>baz</a:t>
            </a:r>
            <a:r>
              <a:rPr lang="en-US" altLang="zh-CN" sz="2800" dirty="0"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en-US" sz="2800" dirty="0"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83499" y="3645024"/>
            <a:ext cx="209551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</a:p>
          <a:p>
            <a:r>
              <a:rPr lang="en-US" altLang="zh-CN" sz="2400" dirty="0"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</a:p>
          <a:p>
            <a:r>
              <a:rPr lang="en-US" altLang="zh-CN" sz="2400" dirty="0">
                <a:ea typeface="宋体" panose="02010600030101010101" pitchFamily="2" charset="-122"/>
                <a:cs typeface="Times New Roman" panose="02020603050405020304" pitchFamily="18" charset="0"/>
              </a:rPr>
              <a:t>3 </a:t>
            </a:r>
            <a:r>
              <a:rPr lang="en-US" altLang="zh-CN" sz="2400" dirty="0" err="1">
                <a:ea typeface="宋体" panose="02010600030101010101" pitchFamily="2" charset="-122"/>
                <a:cs typeface="Times New Roman" panose="02020603050405020304" pitchFamily="18" charset="0"/>
              </a:rPr>
              <a:t>foo</a:t>
            </a:r>
            <a:endParaRPr lang="en-US" altLang="zh-CN" sz="2400" dirty="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sz="2400" dirty="0">
                <a:ea typeface="宋体" panose="02010600030101010101" pitchFamily="2" charset="-122"/>
                <a:cs typeface="Times New Roman" panose="02020603050405020304" pitchFamily="18" charset="0"/>
              </a:rPr>
              <a:t>4</a:t>
            </a:r>
          </a:p>
          <a:p>
            <a:r>
              <a:rPr lang="en-US" altLang="zh-CN" sz="2400" dirty="0">
                <a:ea typeface="宋体" panose="02010600030101010101" pitchFamily="2" charset="-122"/>
                <a:cs typeface="Times New Roman" panose="02020603050405020304" pitchFamily="18" charset="0"/>
              </a:rPr>
              <a:t>5 biz</a:t>
            </a:r>
          </a:p>
          <a:p>
            <a:r>
              <a:rPr lang="en-US" altLang="zh-CN" sz="2400" dirty="0">
                <a:ea typeface="宋体" panose="02010600030101010101" pitchFamily="2" charset="-122"/>
                <a:cs typeface="Times New Roman" panose="02020603050405020304" pitchFamily="18" charset="0"/>
              </a:rPr>
              <a:t>6 </a:t>
            </a:r>
            <a:r>
              <a:rPr lang="en-US" altLang="zh-CN" sz="2400" dirty="0" err="1">
                <a:ea typeface="宋体" panose="02010600030101010101" pitchFamily="2" charset="-122"/>
                <a:cs typeface="Times New Roman" panose="02020603050405020304" pitchFamily="18" charset="0"/>
              </a:rPr>
              <a:t>foo</a:t>
            </a:r>
            <a:r>
              <a:rPr lang="en-US" altLang="zh-CN" sz="2400" dirty="0"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</a:p>
          <a:p>
            <a:r>
              <a:rPr lang="en-US" altLang="zh-CN" sz="2400" dirty="0">
                <a:ea typeface="宋体" panose="02010600030101010101" pitchFamily="2" charset="-122"/>
                <a:cs typeface="Times New Roman" panose="02020603050405020304" pitchFamily="18" charset="0"/>
              </a:rPr>
              <a:t>7 </a:t>
            </a:r>
            <a:r>
              <a:rPr lang="en-US" altLang="zh-CN" sz="2400" dirty="0" err="1">
                <a:ea typeface="宋体" panose="02010600030101010101" pitchFamily="2" charset="-122"/>
                <a:cs typeface="Times New Roman" panose="02020603050405020304" pitchFamily="18" charset="0"/>
              </a:rPr>
              <a:t>baz</a:t>
            </a:r>
            <a:endParaRPr lang="en-US" altLang="zh-CN" sz="2400" dirty="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sz="2400" dirty="0">
                <a:ea typeface="宋体" panose="02010600030101010101" pitchFamily="2" charset="-122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63819" y="3645024"/>
            <a:ext cx="323852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ea typeface="宋体" panose="02010600030101010101" pitchFamily="2" charset="-122"/>
                <a:cs typeface="Times New Roman" panose="02020603050405020304" pitchFamily="18" charset="0"/>
              </a:rPr>
              <a:t>15 </a:t>
            </a:r>
            <a:r>
              <a:rPr lang="en-US" altLang="zh-CN" sz="2400" dirty="0" err="1">
                <a:ea typeface="宋体" panose="02010600030101010101" pitchFamily="2" charset="-122"/>
                <a:cs typeface="Times New Roman" panose="02020603050405020304" pitchFamily="18" charset="0"/>
              </a:rPr>
              <a:t>foo</a:t>
            </a:r>
            <a:r>
              <a:rPr lang="en-US" altLang="zh-CN" sz="2400" dirty="0">
                <a:ea typeface="宋体" panose="02010600030101010101" pitchFamily="2" charset="-122"/>
                <a:cs typeface="Times New Roman" panose="02020603050405020304" pitchFamily="18" charset="0"/>
              </a:rPr>
              <a:t> biz</a:t>
            </a:r>
          </a:p>
          <a:p>
            <a:r>
              <a:rPr lang="en-US" altLang="zh-CN" sz="2400" dirty="0">
                <a:ea typeface="宋体" panose="02010600030101010101" pitchFamily="2" charset="-122"/>
                <a:cs typeface="Times New Roman" panose="02020603050405020304" pitchFamily="18" charset="0"/>
              </a:rPr>
              <a:t>….</a:t>
            </a:r>
          </a:p>
          <a:p>
            <a:endParaRPr lang="en-US" altLang="zh-CN" sz="2400" dirty="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sz="2400" dirty="0">
                <a:ea typeface="宋体" panose="02010600030101010101" pitchFamily="2" charset="-122"/>
                <a:cs typeface="Times New Roman" panose="02020603050405020304" pitchFamily="18" charset="0"/>
              </a:rPr>
              <a:t>105 </a:t>
            </a:r>
            <a:r>
              <a:rPr lang="en-US" altLang="zh-CN" sz="2400" dirty="0" err="1">
                <a:ea typeface="宋体" panose="02010600030101010101" pitchFamily="2" charset="-122"/>
                <a:cs typeface="Times New Roman" panose="02020603050405020304" pitchFamily="18" charset="0"/>
              </a:rPr>
              <a:t>foo</a:t>
            </a:r>
            <a:r>
              <a:rPr lang="en-US" altLang="zh-CN" sz="2400" dirty="0">
                <a:ea typeface="宋体" panose="02010600030101010101" pitchFamily="2" charset="-122"/>
                <a:cs typeface="Times New Roman" panose="02020603050405020304" pitchFamily="18" charset="0"/>
              </a:rPr>
              <a:t> biz </a:t>
            </a:r>
            <a:r>
              <a:rPr lang="en-US" altLang="zh-CN" sz="2400" dirty="0" err="1">
                <a:ea typeface="宋体" panose="02010600030101010101" pitchFamily="2" charset="-122"/>
                <a:cs typeface="Times New Roman" panose="02020603050405020304" pitchFamily="18" charset="0"/>
              </a:rPr>
              <a:t>baz</a:t>
            </a:r>
            <a:endParaRPr lang="en-US" altLang="zh-CN" sz="2400" dirty="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endParaRPr lang="en-US" altLang="zh-CN" sz="2400" dirty="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sz="2400" dirty="0">
                <a:ea typeface="宋体" panose="02010600030101010101" pitchFamily="2" charset="-122"/>
                <a:cs typeface="Times New Roman" panose="02020603050405020304" pitchFamily="18" charset="0"/>
              </a:rPr>
              <a:t>…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880724" y="625790"/>
            <a:ext cx="6070171" cy="962369"/>
          </a:xfrm>
          <a:noFill/>
        </p:spPr>
        <p:txBody>
          <a:bodyPr/>
          <a:lstStyle/>
          <a:p>
            <a:pPr eaLnBrk="1" hangingPunct="1"/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for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语句练习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5414" y="2060848"/>
            <a:ext cx="10561173" cy="3960440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dirty="0">
                <a:ea typeface="宋体" panose="02010600030101010101" pitchFamily="2" charset="-122"/>
                <a:cs typeface="Times New Roman" panose="02020603050405020304" pitchFamily="18" charset="0"/>
              </a:rPr>
              <a:t>1.</a:t>
            </a:r>
            <a:r>
              <a:rPr lang="zh-CN" altLang="en-US" dirty="0">
                <a:ea typeface="宋体" panose="02010600030101010101" pitchFamily="2" charset="-122"/>
                <a:cs typeface="Times New Roman" panose="02020603050405020304" pitchFamily="18" charset="0"/>
              </a:rPr>
              <a:t>打印</a:t>
            </a:r>
            <a:r>
              <a:rPr lang="en-US" altLang="zh-CN" dirty="0">
                <a:ea typeface="宋体" panose="02010600030101010101" pitchFamily="2" charset="-122"/>
                <a:cs typeface="Times New Roman" panose="02020603050405020304" pitchFamily="18" charset="0"/>
              </a:rPr>
              <a:t>1~100</a:t>
            </a:r>
            <a:r>
              <a:rPr lang="zh-CN" altLang="en-US" dirty="0">
                <a:ea typeface="宋体" panose="02010600030101010101" pitchFamily="2" charset="-122"/>
                <a:cs typeface="Times New Roman" panose="02020603050405020304" pitchFamily="18" charset="0"/>
              </a:rPr>
              <a:t>之间所有奇数的和</a:t>
            </a:r>
            <a:endParaRPr lang="en-US" altLang="zh-CN" dirty="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dirty="0">
                <a:ea typeface="宋体" panose="02010600030101010101" pitchFamily="2" charset="-122"/>
                <a:cs typeface="Times New Roman" panose="02020603050405020304" pitchFamily="18" charset="0"/>
              </a:rPr>
              <a:t>2.</a:t>
            </a:r>
            <a:r>
              <a:rPr lang="zh-CN" altLang="en-US" dirty="0">
                <a:ea typeface="宋体" panose="02010600030101010101" pitchFamily="2" charset="-122"/>
                <a:cs typeface="Times New Roman" panose="02020603050405020304" pitchFamily="18" charset="0"/>
              </a:rPr>
              <a:t>打印</a:t>
            </a:r>
            <a:r>
              <a:rPr lang="en-US" altLang="zh-CN" dirty="0">
                <a:ea typeface="宋体" panose="02010600030101010101" pitchFamily="2" charset="-122"/>
                <a:cs typeface="Times New Roman" panose="02020603050405020304" pitchFamily="18" charset="0"/>
              </a:rPr>
              <a:t>1~100</a:t>
            </a:r>
            <a:r>
              <a:rPr lang="zh-CN" altLang="en-US" dirty="0">
                <a:ea typeface="宋体" panose="02010600030101010101" pitchFamily="2" charset="-122"/>
                <a:cs typeface="Times New Roman" panose="02020603050405020304" pitchFamily="18" charset="0"/>
              </a:rPr>
              <a:t>之间所有是</a:t>
            </a:r>
            <a:r>
              <a:rPr lang="en-US" altLang="zh-CN" dirty="0">
                <a:ea typeface="宋体" panose="02010600030101010101" pitchFamily="2" charset="-122"/>
                <a:cs typeface="Times New Roman" panose="02020603050405020304" pitchFamily="18" charset="0"/>
              </a:rPr>
              <a:t>7</a:t>
            </a:r>
            <a:r>
              <a:rPr lang="zh-CN" altLang="en-US" dirty="0">
                <a:ea typeface="宋体" panose="02010600030101010101" pitchFamily="2" charset="-122"/>
                <a:cs typeface="Times New Roman" panose="02020603050405020304" pitchFamily="18" charset="0"/>
              </a:rPr>
              <a:t>的倍数的整数的个数及总和</a:t>
            </a:r>
            <a:r>
              <a:rPr lang="zh-CN" altLang="en-US" sz="2400" dirty="0">
                <a:ea typeface="宋体" panose="02010600030101010101" pitchFamily="2" charset="-122"/>
                <a:cs typeface="Times New Roman" panose="02020603050405020304" pitchFamily="18" charset="0"/>
              </a:rPr>
              <a:t>（体会设置计数器的思想）</a:t>
            </a:r>
            <a:endParaRPr lang="en-US" altLang="zh-CN" sz="2400" dirty="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dirty="0">
                <a:ea typeface="宋体" panose="02010600030101010101" pitchFamily="2" charset="-122"/>
                <a:cs typeface="Times New Roman" panose="02020603050405020304" pitchFamily="18" charset="0"/>
              </a:rPr>
              <a:t>3.</a:t>
            </a:r>
            <a:r>
              <a:rPr lang="zh-CN" altLang="en-US" dirty="0">
                <a:ea typeface="宋体" panose="02010600030101010101" pitchFamily="2" charset="-122"/>
                <a:cs typeface="Times New Roman" panose="02020603050405020304" pitchFamily="18" charset="0"/>
              </a:rPr>
              <a:t>输出所有的水仙花数，所谓水仙花数是指一个</a:t>
            </a:r>
            <a:r>
              <a:rPr lang="en-US" altLang="zh-CN" dirty="0"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en-US" dirty="0">
                <a:ea typeface="宋体" panose="02010600030101010101" pitchFamily="2" charset="-122"/>
                <a:cs typeface="Times New Roman" panose="02020603050405020304" pitchFamily="18" charset="0"/>
              </a:rPr>
              <a:t>位数，其各个位上数字立方和等于其本身。</a:t>
            </a:r>
          </a:p>
          <a:p>
            <a:pPr marL="0" indent="0">
              <a:buNone/>
            </a:pPr>
            <a:r>
              <a:rPr lang="en-US" altLang="zh-CN" sz="2400" dirty="0">
                <a:ea typeface="宋体" panose="02010600030101010101" pitchFamily="2" charset="-122"/>
                <a:cs typeface="Times New Roman" panose="02020603050405020304" pitchFamily="18" charset="0"/>
              </a:rPr>
              <a:t>    </a:t>
            </a:r>
            <a:r>
              <a:rPr lang="zh-CN" altLang="en-US" sz="2400" dirty="0">
                <a:ea typeface="宋体" panose="02010600030101010101" pitchFamily="2" charset="-122"/>
                <a:cs typeface="Times New Roman" panose="02020603050405020304" pitchFamily="18" charset="0"/>
              </a:rPr>
              <a:t>例如： </a:t>
            </a:r>
            <a:r>
              <a:rPr lang="en-US" altLang="zh-CN" sz="2400" dirty="0">
                <a:ea typeface="宋体" panose="02010600030101010101" pitchFamily="2" charset="-122"/>
                <a:cs typeface="Times New Roman" panose="02020603050405020304" pitchFamily="18" charset="0"/>
              </a:rPr>
              <a:t>153 = 1*1*1 + 3*3*3 + 5*5*5</a:t>
            </a:r>
          </a:p>
          <a:p>
            <a:pPr marL="0" indent="0">
              <a:buNone/>
            </a:pPr>
            <a:endParaRPr lang="zh-CN" altLang="en-US" sz="2800" dirty="0"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594" name="Rectangle 2"/>
          <p:cNvSpPr>
            <a:spLocks noGrp="1" noChangeArrowheads="1"/>
          </p:cNvSpPr>
          <p:nvPr>
            <p:ph type="title"/>
          </p:nvPr>
        </p:nvSpPr>
        <p:spPr>
          <a:xfrm>
            <a:off x="427077" y="214144"/>
            <a:ext cx="5110229" cy="890912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b="1" dirty="0">
                <a:latin typeface="+mn-lt"/>
                <a:ea typeface="宋体" panose="02010600030101010101" pitchFamily="2" charset="-122"/>
                <a:cs typeface="Times New Roman" panose="02020603050405020304" pitchFamily="18" charset="0"/>
              </a:rPr>
              <a:t>while </a:t>
            </a:r>
            <a:r>
              <a:rPr lang="zh-CN" altLang="en-US" b="1" dirty="0">
                <a:latin typeface="+mn-lt"/>
                <a:ea typeface="宋体" panose="02010600030101010101" pitchFamily="2" charset="-122"/>
                <a:cs typeface="Times New Roman" panose="02020603050405020304" pitchFamily="18" charset="0"/>
              </a:rPr>
              <a:t>循环语句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4867" y="1107541"/>
            <a:ext cx="11521016" cy="5029200"/>
          </a:xfrm>
          <a:noFill/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l"/>
            </a:pPr>
            <a:r>
              <a:rPr lang="zh-CN" altLang="en-US" b="1" dirty="0">
                <a:ea typeface="宋体" panose="02010600030101010101" pitchFamily="2" charset="-122"/>
                <a:cs typeface="Times New Roman" panose="02020603050405020304" pitchFamily="18" charset="0"/>
              </a:rPr>
              <a:t>语法格式</a:t>
            </a:r>
          </a:p>
          <a:p>
            <a:pPr algn="just" eaLnBrk="1" hangingPunct="1">
              <a:lnSpc>
                <a:spcPct val="80000"/>
              </a:lnSpc>
              <a:buClr>
                <a:srgbClr val="000000"/>
              </a:buClr>
              <a:buFontTx/>
              <a:buNone/>
            </a:pPr>
            <a:r>
              <a:rPr lang="zh-CN" altLang="en-US" sz="1800" b="1" dirty="0"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en-US" sz="2000" b="1" dirty="0">
                <a:ea typeface="宋体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lang="zh-CN" altLang="en-US" sz="2000" dirty="0">
                <a:ea typeface="宋体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lang="en-US" altLang="zh-CN" sz="2200" b="1" dirty="0">
                <a:ea typeface="宋体" panose="02010600030101010101" pitchFamily="2" charset="-122"/>
                <a:cs typeface="Times New Roman" panose="02020603050405020304" pitchFamily="18" charset="0"/>
              </a:rPr>
              <a:t>[</a:t>
            </a:r>
            <a:r>
              <a:rPr lang="zh-CN" altLang="en-US" sz="2200" b="1" dirty="0">
                <a:ea typeface="宋体" panose="02010600030101010101" pitchFamily="2" charset="-122"/>
                <a:cs typeface="Times New Roman" panose="02020603050405020304" pitchFamily="18" charset="0"/>
              </a:rPr>
              <a:t>初始化语句</a:t>
            </a:r>
            <a:r>
              <a:rPr lang="en-US" altLang="zh-CN" sz="2200" b="1" dirty="0">
                <a:ea typeface="宋体" panose="02010600030101010101" pitchFamily="2" charset="-122"/>
                <a:cs typeface="Times New Roman" panose="02020603050405020304" pitchFamily="18" charset="0"/>
              </a:rPr>
              <a:t>]</a:t>
            </a:r>
          </a:p>
          <a:p>
            <a:pPr algn="just" eaLnBrk="1" hangingPunct="1">
              <a:lnSpc>
                <a:spcPct val="80000"/>
              </a:lnSpc>
              <a:buClr>
                <a:srgbClr val="000000"/>
              </a:buClr>
              <a:buFontTx/>
              <a:buNone/>
            </a:pPr>
            <a:r>
              <a:rPr lang="en-US" altLang="zh-CN" sz="2200" b="1" dirty="0">
                <a:ea typeface="宋体" panose="02010600030101010101" pitchFamily="2" charset="-122"/>
                <a:cs typeface="Times New Roman" panose="02020603050405020304" pitchFamily="18" charset="0"/>
              </a:rPr>
              <a:t>		while( </a:t>
            </a:r>
            <a:r>
              <a:rPr lang="zh-CN" altLang="en-US" sz="2200" b="1" dirty="0">
                <a:ea typeface="宋体" panose="02010600030101010101" pitchFamily="2" charset="-122"/>
                <a:cs typeface="Times New Roman" panose="02020603050405020304" pitchFamily="18" charset="0"/>
              </a:rPr>
              <a:t>布尔值测试表达式</a:t>
            </a:r>
            <a:r>
              <a:rPr lang="en-US" altLang="zh-CN" sz="2200" b="1" dirty="0"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en-US" sz="2200" b="1" dirty="0">
                <a:ea typeface="宋体" panose="02010600030101010101" pitchFamily="2" charset="-122"/>
                <a:cs typeface="Times New Roman" panose="02020603050405020304" pitchFamily="18" charset="0"/>
              </a:rPr>
              <a:t>｛</a:t>
            </a:r>
          </a:p>
          <a:p>
            <a:pPr algn="just" eaLnBrk="1" hangingPunct="1">
              <a:lnSpc>
                <a:spcPct val="80000"/>
              </a:lnSpc>
              <a:buClr>
                <a:srgbClr val="000000"/>
              </a:buClr>
              <a:buFontTx/>
              <a:buNone/>
            </a:pPr>
            <a:r>
              <a:rPr lang="zh-CN" altLang="en-US" sz="2200" b="1" dirty="0">
                <a:ea typeface="宋体" panose="02010600030101010101" pitchFamily="2" charset="-122"/>
                <a:cs typeface="Times New Roman" panose="02020603050405020304" pitchFamily="18" charset="0"/>
              </a:rPr>
              <a:t>	        		语句或语句块</a:t>
            </a:r>
            <a:r>
              <a:rPr lang="en-US" altLang="zh-CN" sz="2200" b="1" dirty="0">
                <a:ea typeface="宋体" panose="02010600030101010101" pitchFamily="2" charset="-122"/>
                <a:cs typeface="Times New Roman" panose="02020603050405020304" pitchFamily="18" charset="0"/>
              </a:rPr>
              <a:t>;</a:t>
            </a:r>
          </a:p>
          <a:p>
            <a:pPr algn="just" eaLnBrk="1" hangingPunct="1">
              <a:lnSpc>
                <a:spcPct val="80000"/>
              </a:lnSpc>
              <a:buClr>
                <a:srgbClr val="000000"/>
              </a:buClr>
              <a:buFontTx/>
              <a:buNone/>
            </a:pPr>
            <a:r>
              <a:rPr lang="en-US" altLang="zh-CN" sz="2200" b="1" dirty="0">
                <a:ea typeface="宋体" panose="02010600030101010101" pitchFamily="2" charset="-122"/>
                <a:cs typeface="Times New Roman" panose="02020603050405020304" pitchFamily="18" charset="0"/>
              </a:rPr>
              <a:t>			[</a:t>
            </a:r>
            <a:r>
              <a:rPr lang="zh-CN" altLang="en-US" sz="2200" b="1" dirty="0">
                <a:ea typeface="宋体" panose="02010600030101010101" pitchFamily="2" charset="-122"/>
                <a:cs typeface="Times New Roman" panose="02020603050405020304" pitchFamily="18" charset="0"/>
              </a:rPr>
              <a:t>更改语句</a:t>
            </a:r>
            <a:r>
              <a:rPr lang="en-US" altLang="zh-CN" sz="2200" b="1" dirty="0">
                <a:ea typeface="宋体" panose="02010600030101010101" pitchFamily="2" charset="-122"/>
                <a:cs typeface="Times New Roman" panose="02020603050405020304" pitchFamily="18" charset="0"/>
              </a:rPr>
              <a:t>;]</a:t>
            </a:r>
          </a:p>
          <a:p>
            <a:pPr algn="just" eaLnBrk="1" hangingPunct="1">
              <a:lnSpc>
                <a:spcPct val="80000"/>
              </a:lnSpc>
              <a:buClr>
                <a:srgbClr val="000000"/>
              </a:buClr>
              <a:buFontTx/>
              <a:buNone/>
            </a:pPr>
            <a:r>
              <a:rPr lang="en-US" altLang="zh-CN" sz="2200" b="1" dirty="0">
                <a:ea typeface="宋体" panose="02010600030101010101" pitchFamily="2" charset="-122"/>
                <a:cs typeface="Times New Roman" panose="02020603050405020304" pitchFamily="18" charset="0"/>
              </a:rPr>
              <a:t>		}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l"/>
            </a:pPr>
            <a:r>
              <a:rPr lang="zh-CN" altLang="en-US" b="1" dirty="0">
                <a:ea typeface="宋体" panose="02010600030101010101" pitchFamily="2" charset="-122"/>
                <a:cs typeface="Times New Roman" panose="02020603050405020304" pitchFamily="18" charset="0"/>
              </a:rPr>
              <a:t>应用举例</a:t>
            </a:r>
          </a:p>
          <a:p>
            <a:pPr algn="just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ea typeface="宋体" panose="02010600030101010101" pitchFamily="2" charset="-122"/>
                <a:cs typeface="Times New Roman" panose="02020603050405020304" pitchFamily="18" charset="0"/>
              </a:rPr>
              <a:t>		</a:t>
            </a:r>
            <a:r>
              <a:rPr lang="en-US" altLang="zh-CN" sz="2200" b="1" dirty="0">
                <a:ea typeface="宋体" panose="02010600030101010101" pitchFamily="2" charset="-122"/>
                <a:cs typeface="Times New Roman" panose="02020603050405020304" pitchFamily="18" charset="0"/>
              </a:rPr>
              <a:t>public class </a:t>
            </a:r>
            <a:r>
              <a:rPr lang="en-US" altLang="zh-CN" sz="2200" b="1" dirty="0" err="1">
                <a:ea typeface="宋体" panose="02010600030101010101" pitchFamily="2" charset="-122"/>
                <a:cs typeface="Times New Roman" panose="02020603050405020304" pitchFamily="18" charset="0"/>
              </a:rPr>
              <a:t>WhileLoop</a:t>
            </a:r>
            <a:r>
              <a:rPr lang="en-US" altLang="zh-CN" sz="2200" b="1" dirty="0">
                <a:ea typeface="宋体" panose="02010600030101010101" pitchFamily="2" charset="-122"/>
                <a:cs typeface="Times New Roman" panose="02020603050405020304" pitchFamily="18" charset="0"/>
              </a:rPr>
              <a:t> {</a:t>
            </a:r>
          </a:p>
          <a:p>
            <a:pPr algn="just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zh-CN" sz="2200" b="1" dirty="0">
                <a:ea typeface="宋体" panose="02010600030101010101" pitchFamily="2" charset="-122"/>
                <a:cs typeface="Times New Roman" panose="02020603050405020304" pitchFamily="18" charset="0"/>
              </a:rPr>
              <a:t>		        public static void main(String </a:t>
            </a:r>
            <a:r>
              <a:rPr lang="en-US" altLang="zh-CN" sz="2200" b="1" dirty="0" err="1">
                <a:ea typeface="宋体" panose="02010600030101010101" pitchFamily="2" charset="-122"/>
                <a:cs typeface="Times New Roman" panose="02020603050405020304" pitchFamily="18" charset="0"/>
              </a:rPr>
              <a:t>args</a:t>
            </a:r>
            <a:r>
              <a:rPr lang="en-US" altLang="zh-CN" sz="2200" b="1" dirty="0">
                <a:ea typeface="宋体" panose="02010600030101010101" pitchFamily="2" charset="-122"/>
                <a:cs typeface="Times New Roman" panose="02020603050405020304" pitchFamily="18" charset="0"/>
              </a:rPr>
              <a:t>[]){</a:t>
            </a:r>
          </a:p>
          <a:p>
            <a:pPr algn="just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zh-CN" sz="2200" b="1" dirty="0">
                <a:ea typeface="宋体" panose="02010600030101010101" pitchFamily="2" charset="-122"/>
                <a:cs typeface="Times New Roman" panose="02020603050405020304" pitchFamily="18" charset="0"/>
              </a:rPr>
              <a:t>        		</a:t>
            </a:r>
            <a:r>
              <a:rPr lang="en-US" altLang="zh-CN" sz="2200" b="1" dirty="0" err="1">
                <a:ea typeface="宋体" panose="02010600030101010101" pitchFamily="2" charset="-122"/>
                <a:cs typeface="Times New Roman" panose="02020603050405020304" pitchFamily="18" charset="0"/>
              </a:rPr>
              <a:t>int</a:t>
            </a:r>
            <a:r>
              <a:rPr lang="en-US" altLang="zh-CN" sz="2200" b="1" dirty="0">
                <a:ea typeface="宋体" panose="02010600030101010101" pitchFamily="2" charset="-122"/>
                <a:cs typeface="Times New Roman" panose="02020603050405020304" pitchFamily="18" charset="0"/>
              </a:rPr>
              <a:t> result = 0;</a:t>
            </a:r>
          </a:p>
          <a:p>
            <a:pPr algn="just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zh-CN" sz="2200" b="1" dirty="0">
                <a:ea typeface="宋体" panose="02010600030101010101" pitchFamily="2" charset="-122"/>
                <a:cs typeface="Times New Roman" panose="02020603050405020304" pitchFamily="18" charset="0"/>
              </a:rPr>
              <a:t>			</a:t>
            </a:r>
            <a:r>
              <a:rPr lang="en-US" altLang="zh-CN" sz="2200" b="1" dirty="0" err="1">
                <a:ea typeface="宋体" panose="02010600030101010101" pitchFamily="2" charset="-122"/>
                <a:cs typeface="Times New Roman" panose="02020603050405020304" pitchFamily="18" charset="0"/>
              </a:rPr>
              <a:t>int</a:t>
            </a:r>
            <a:r>
              <a:rPr lang="en-US" altLang="zh-CN" sz="2200" b="1" dirty="0">
                <a:ea typeface="宋体" panose="02010600030101010101" pitchFamily="2" charset="-122"/>
                <a:cs typeface="Times New Roman" panose="02020603050405020304" pitchFamily="18" charset="0"/>
              </a:rPr>
              <a:t> i=1;</a:t>
            </a:r>
          </a:p>
          <a:p>
            <a:pPr algn="just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zh-CN" sz="2200" b="1" dirty="0">
                <a:ea typeface="宋体" panose="02010600030101010101" pitchFamily="2" charset="-122"/>
                <a:cs typeface="Times New Roman" panose="02020603050405020304" pitchFamily="18" charset="0"/>
              </a:rPr>
              <a:t>			while(i&lt;=100) {</a:t>
            </a:r>
          </a:p>
          <a:p>
            <a:pPr algn="just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zh-CN" sz="2200" b="1" dirty="0">
                <a:ea typeface="宋体" panose="02010600030101010101" pitchFamily="2" charset="-122"/>
                <a:cs typeface="Times New Roman" panose="02020603050405020304" pitchFamily="18" charset="0"/>
              </a:rPr>
              <a:t>			        result += i;</a:t>
            </a:r>
          </a:p>
          <a:p>
            <a:pPr algn="just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zh-CN" sz="2200" b="1" dirty="0">
                <a:ea typeface="宋体" panose="02010600030101010101" pitchFamily="2" charset="-122"/>
                <a:cs typeface="Times New Roman" panose="02020603050405020304" pitchFamily="18" charset="0"/>
              </a:rPr>
              <a:t>            	       	        i++;</a:t>
            </a:r>
          </a:p>
          <a:p>
            <a:pPr algn="just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zh-CN" sz="2200" b="1" dirty="0">
                <a:ea typeface="宋体" panose="02010600030101010101" pitchFamily="2" charset="-122"/>
                <a:cs typeface="Times New Roman" panose="02020603050405020304" pitchFamily="18" charset="0"/>
              </a:rPr>
              <a:t>			}</a:t>
            </a:r>
          </a:p>
          <a:p>
            <a:pPr algn="just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zh-CN" sz="2200" b="1" dirty="0">
                <a:ea typeface="宋体" panose="02010600030101010101" pitchFamily="2" charset="-122"/>
                <a:cs typeface="Times New Roman" panose="02020603050405020304" pitchFamily="18" charset="0"/>
              </a:rPr>
              <a:t>			        </a:t>
            </a:r>
            <a:r>
              <a:rPr lang="en-US" altLang="zh-CN" sz="2200" b="1" dirty="0" err="1">
                <a:ea typeface="宋体" panose="02010600030101010101" pitchFamily="2" charset="-122"/>
                <a:cs typeface="Times New Roman" panose="02020603050405020304" pitchFamily="18" charset="0"/>
              </a:rPr>
              <a:t>System.out.println</a:t>
            </a:r>
            <a:r>
              <a:rPr lang="en-US" altLang="zh-CN" sz="2200" b="1" dirty="0">
                <a:ea typeface="宋体" panose="02010600030101010101" pitchFamily="2" charset="-122"/>
                <a:cs typeface="Times New Roman" panose="02020603050405020304" pitchFamily="18" charset="0"/>
              </a:rPr>
              <a:t>("result=" + result);</a:t>
            </a:r>
          </a:p>
          <a:p>
            <a:pPr algn="just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zh-CN" sz="2200" b="1" dirty="0">
                <a:ea typeface="宋体" panose="02010600030101010101" pitchFamily="2" charset="-122"/>
                <a:cs typeface="Times New Roman" panose="02020603050405020304" pitchFamily="18" charset="0"/>
              </a:rPr>
              <a:t>		         }</a:t>
            </a:r>
          </a:p>
          <a:p>
            <a:pPr algn="just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zh-CN" sz="2200" b="1" dirty="0">
                <a:ea typeface="宋体" panose="02010600030101010101" pitchFamily="2" charset="-122"/>
                <a:cs typeface="Times New Roman" panose="02020603050405020304" pitchFamily="18" charset="0"/>
              </a:rPr>
              <a:t>		}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新研科技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3403</TotalTime>
  <Words>2592</Words>
  <Application>Microsoft Office PowerPoint</Application>
  <PresentationFormat>自定义</PresentationFormat>
  <Paragraphs>311</Paragraphs>
  <Slides>30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31" baseType="lpstr">
      <vt:lpstr>新研科技</vt:lpstr>
      <vt:lpstr>第2章 Java基本语法2</vt:lpstr>
      <vt:lpstr>幻灯片 2</vt:lpstr>
      <vt:lpstr>本章内容</vt:lpstr>
      <vt:lpstr>循环结构</vt:lpstr>
      <vt:lpstr>for 循环语句</vt:lpstr>
      <vt:lpstr>幻灯片 6</vt:lpstr>
      <vt:lpstr>for语句例题</vt:lpstr>
      <vt:lpstr>for语句练习</vt:lpstr>
      <vt:lpstr>while 循环语句</vt:lpstr>
      <vt:lpstr>do-while 循环语句</vt:lpstr>
      <vt:lpstr>循环语句练习</vt:lpstr>
      <vt:lpstr>幻灯片 12</vt:lpstr>
      <vt:lpstr>特殊流程控制语句1</vt:lpstr>
      <vt:lpstr>特殊流程控制语句1</vt:lpstr>
      <vt:lpstr>特殊流程控制语句2</vt:lpstr>
      <vt:lpstr>特殊流程控制语句3</vt:lpstr>
      <vt:lpstr>特殊流程控制语句说明</vt:lpstr>
      <vt:lpstr>一维数组声明</vt:lpstr>
      <vt:lpstr>一维数组初始化</vt:lpstr>
      <vt:lpstr>数组元素的引用</vt:lpstr>
      <vt:lpstr>数组元素的默认初始化</vt:lpstr>
      <vt:lpstr>多维数组</vt:lpstr>
      <vt:lpstr>幻灯片 23</vt:lpstr>
      <vt:lpstr>练习3</vt:lpstr>
      <vt:lpstr>幻灯片 25</vt:lpstr>
      <vt:lpstr>数组排序</vt:lpstr>
      <vt:lpstr>幻灯片 27</vt:lpstr>
      <vt:lpstr>幻灯片 28</vt:lpstr>
      <vt:lpstr>作业</vt:lpstr>
      <vt:lpstr>幻灯片 30</vt:lpstr>
    </vt:vector>
  </TitlesOfParts>
  <Company>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Java语言概述</dc:title>
  <dc:creator>Administrator</dc:creator>
  <cp:lastModifiedBy>xbany</cp:lastModifiedBy>
  <cp:revision>215</cp:revision>
  <dcterms:created xsi:type="dcterms:W3CDTF">2018-02-01T07:53:00Z</dcterms:created>
  <dcterms:modified xsi:type="dcterms:W3CDTF">2019-04-24T09:01:06Z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2052-10.1.0.7469</vt:lpwstr>
  </property>
</Properties>
</file>